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48" r:id="rId2"/>
    <p:sldMasterId id="2147483961" r:id="rId3"/>
  </p:sldMasterIdLst>
  <p:notesMasterIdLst>
    <p:notesMasterId r:id="rId15"/>
  </p:notesMasterIdLst>
  <p:handoutMasterIdLst>
    <p:handoutMasterId r:id="rId16"/>
  </p:handoutMasterIdLst>
  <p:sldIdLst>
    <p:sldId id="314" r:id="rId4"/>
    <p:sldId id="338" r:id="rId5"/>
    <p:sldId id="342" r:id="rId6"/>
    <p:sldId id="340" r:id="rId7"/>
    <p:sldId id="343" r:id="rId8"/>
    <p:sldId id="344" r:id="rId9"/>
    <p:sldId id="348" r:id="rId10"/>
    <p:sldId id="346" r:id="rId11"/>
    <p:sldId id="345" r:id="rId12"/>
    <p:sldId id="347" r:id="rId13"/>
    <p:sldId id="315" r:id="rId1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9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994" autoAdjust="0"/>
  </p:normalViewPr>
  <p:slideViewPr>
    <p:cSldViewPr>
      <p:cViewPr varScale="1">
        <p:scale>
          <a:sx n="111" d="100"/>
          <a:sy n="111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55E-2"/>
          <c:y val="6.0185185185185182E-2"/>
          <c:w val="0.93888888888888888"/>
          <c:h val="0.733892534266549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диаграммы!$A$8</c:f>
              <c:strCache>
                <c:ptCount val="1"/>
                <c:pt idx="0">
                  <c:v>Объем проверенных средств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0"/>
                  <c:y val="-3.0045348959280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_р_." sourceLinked="0"/>
            <c:txPr>
              <a:bodyPr/>
              <a:lstStyle/>
              <a:p>
                <a:pPr>
                  <a:defRPr sz="1100" b="1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диаграммы!$B$7:$F$7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диаграммы!$B$8:$F$8</c:f>
              <c:numCache>
                <c:formatCode>General</c:formatCode>
                <c:ptCount val="5"/>
                <c:pt idx="0">
                  <c:v>11942.9946</c:v>
                </c:pt>
                <c:pt idx="1">
                  <c:v>24860.866100000003</c:v>
                </c:pt>
                <c:pt idx="2">
                  <c:v>27904.853999999999</c:v>
                </c:pt>
                <c:pt idx="3">
                  <c:v>33540.248299999999</c:v>
                </c:pt>
                <c:pt idx="4">
                  <c:v>22363.3884</c:v>
                </c:pt>
              </c:numCache>
            </c:numRef>
          </c:val>
        </c:ser>
        <c:ser>
          <c:idx val="1"/>
          <c:order val="1"/>
          <c:tx>
            <c:strRef>
              <c:f>диаграммы!$A$9</c:f>
              <c:strCache>
                <c:ptCount val="1"/>
                <c:pt idx="0">
                  <c:v>Выявлено нарушений 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3.1545741324921134E-2"/>
                  <c:y val="-2.3916289221380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545785283626879E-2"/>
                  <c:y val="-4.7142064988355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1545741324921134E-2"/>
                  <c:y val="-2.3916289221380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785488958990544E-2"/>
                  <c:y val="-2.7902337424943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2060988433228183E-2"/>
                  <c:y val="-4.384653023919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_р_." sourceLinked="0"/>
            <c:txPr>
              <a:bodyPr/>
              <a:lstStyle/>
              <a:p>
                <a:pPr>
                  <a:defRPr sz="1100" b="1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диаграммы!$B$7:$F$7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диаграммы!$B$9:$F$9</c:f>
              <c:numCache>
                <c:formatCode>General</c:formatCode>
                <c:ptCount val="5"/>
                <c:pt idx="0">
                  <c:v>5111.82</c:v>
                </c:pt>
                <c:pt idx="1">
                  <c:v>4069.8245999999999</c:v>
                </c:pt>
                <c:pt idx="2">
                  <c:v>5715.6029000000008</c:v>
                </c:pt>
                <c:pt idx="3">
                  <c:v>10389.733900000001</c:v>
                </c:pt>
                <c:pt idx="4">
                  <c:v>5433.2040999999999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148480"/>
        <c:axId val="28150016"/>
        <c:axId val="0"/>
      </c:bar3DChart>
      <c:catAx>
        <c:axId val="28148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baseline="0">
                <a:latin typeface="Times New Roman" pitchFamily="18" charset="0"/>
              </a:defRPr>
            </a:pPr>
            <a:endParaRPr lang="ru-RU"/>
          </a:p>
        </c:txPr>
        <c:crossAx val="28150016"/>
        <c:crosses val="autoZero"/>
        <c:auto val="1"/>
        <c:lblAlgn val="ctr"/>
        <c:lblOffset val="100"/>
        <c:noMultiLvlLbl val="0"/>
      </c:catAx>
      <c:valAx>
        <c:axId val="28150016"/>
        <c:scaling>
          <c:orientation val="minMax"/>
        </c:scaling>
        <c:delete val="1"/>
        <c:axPos val="l"/>
        <c:majorGridlines/>
        <c:numFmt formatCode="#,##0.00_р_." sourceLinked="0"/>
        <c:majorTickMark val="out"/>
        <c:minorTickMark val="none"/>
        <c:tickLblPos val="nextTo"/>
        <c:crossAx val="281484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0.55235</cdr:x>
      <cdr:y>0.39595</cdr:y>
    </cdr:from>
    <cdr:to>
      <cdr:x>0.6575</cdr:x>
      <cdr:y>0.50951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4545585" y="2016479"/>
          <a:ext cx="865359" cy="578314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05" tIns="45853" rIns="91705" bIns="4585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05" tIns="45853" rIns="91705" bIns="4585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00A1F3B-9D8D-43C2-A1D6-8F8F1C44E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93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C4FC0A6-0BE0-4872-BDD8-E0C8BEEA125D}" type="datetimeFigureOut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5" tIns="45853" rIns="91705" bIns="45853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705" tIns="45853" rIns="91705" bIns="4585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2453A63-128D-48D7-9231-38C7BEF0B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47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5105" indent="-286579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315" indent="-229263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4841" indent="-229263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3366" indent="-229263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1892" indent="-22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80418" indent="-22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8944" indent="-22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7470" indent="-229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65D0D3B-47E8-4770-B665-3C6D568FA1FD}" type="slidenum">
              <a:rPr lang="ru-RU" altLang="ru-RU" smtClean="0">
                <a:latin typeface="Arial" charset="0"/>
              </a:rPr>
              <a:pPr/>
              <a:t>3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gray">
          <a:xfrm>
            <a:off x="0" y="2971800"/>
            <a:ext cx="9144000" cy="9144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12549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381000" y="319088"/>
            <a:ext cx="1371600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800" b="1">
                <a:latin typeface="Verdana" pitchFamily="34" charset="0"/>
                <a:cs typeface="+mn-cs"/>
              </a:rPr>
              <a:t>LOGO</a:t>
            </a: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gray">
          <a:xfrm>
            <a:off x="0" y="2895600"/>
            <a:ext cx="8229600" cy="9144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905000" y="5410200"/>
            <a:ext cx="51816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9248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0" y="6477000"/>
            <a:ext cx="2133600" cy="244475"/>
          </a:xfrm>
        </p:spPr>
        <p:txBody>
          <a:bodyPr/>
          <a:lstStyle>
            <a:lvl1pPr algn="ctr">
              <a:defRPr sz="12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www.themegallery.com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" y="6477000"/>
            <a:ext cx="2895600" cy="244475"/>
          </a:xfrm>
        </p:spPr>
        <p:txBody>
          <a:bodyPr/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1891392-EA40-42AB-A2D7-7DEA610ED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www.themegallery.com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B35F7-2054-4614-8BC1-C835E6E6D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47688"/>
            <a:ext cx="2057400" cy="5883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7688"/>
            <a:ext cx="6019800" cy="5883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www.themegallery.com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A45BD-84C6-47A6-9776-B514CABA5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77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47688"/>
            <a:ext cx="73914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38263"/>
            <a:ext cx="8229600" cy="50927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www.themegallery.com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4DA24-2B7B-4340-887C-86E3BEE3A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66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gray">
          <a:xfrm>
            <a:off x="0" y="2971800"/>
            <a:ext cx="9144000" cy="9144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12549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381000" y="319088"/>
            <a:ext cx="1371600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800" b="1">
                <a:solidFill>
                  <a:srgbClr val="003366"/>
                </a:solidFill>
                <a:latin typeface="Verdana" pitchFamily="34" charset="0"/>
                <a:cs typeface="Arial" charset="0"/>
              </a:rPr>
              <a:t>LOGO</a:t>
            </a: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gray">
          <a:xfrm>
            <a:off x="0" y="2895600"/>
            <a:ext cx="8229600" cy="9144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905000" y="5410200"/>
            <a:ext cx="51816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9248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0" y="6477000"/>
            <a:ext cx="2133600" cy="244475"/>
          </a:xfrm>
        </p:spPr>
        <p:txBody>
          <a:bodyPr/>
          <a:lstStyle>
            <a:lvl1pPr algn="ctr">
              <a:defRPr sz="12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www.themegallery.com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" y="6477000"/>
            <a:ext cx="2895600" cy="244475"/>
          </a:xfrm>
        </p:spPr>
        <p:txBody>
          <a:bodyPr/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3366"/>
                </a:solidFill>
              </a:rPr>
              <a:t>Company Logo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7CB489A5-5FE8-4DB4-B959-21F4B074C99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834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3366"/>
                </a:solidFill>
              </a:rPr>
              <a:t>www.themegallery.com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576EC-196D-4771-ABAE-4D97A6B9B951}" type="slidenum">
              <a:rPr lang="en-US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092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3366"/>
                </a:solidFill>
              </a:rPr>
              <a:t>www.themegallery.com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1E2C6-6A45-4197-976C-73549BD68906}" type="slidenum">
              <a:rPr lang="en-US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585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38263"/>
            <a:ext cx="4038600" cy="509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4038600" cy="509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3366"/>
                </a:solidFill>
              </a:rPr>
              <a:t>www.themegallery.com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C7FAC-CF17-4CE4-AC91-711E958563D1}" type="slidenum">
              <a:rPr lang="en-US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54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3366"/>
                </a:solidFill>
              </a:rPr>
              <a:t>www.themegallery.com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Company Logo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8EF1B-0ED1-41B8-B017-E161D71E113F}" type="slidenum">
              <a:rPr lang="en-US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297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3366"/>
                </a:solidFill>
              </a:rPr>
              <a:t>www.themegallery.com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CC77D-4756-4B65-9C3E-5E922F1D123A}" type="slidenum">
              <a:rPr lang="en-US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9705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3366"/>
                </a:solidFill>
              </a:rPr>
              <a:t>www.themegallery.com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Company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390EF-B4DA-4E93-BED1-FE6D5B75E3DD}" type="slidenum">
              <a:rPr lang="en-US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12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www.themegallery.com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397F9-230E-45C9-B8C0-F4916671A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59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3366"/>
                </a:solidFill>
              </a:rPr>
              <a:t>www.themegallery.com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4D19B-6831-4097-8AF4-16CFDC5129C9}" type="slidenum">
              <a:rPr lang="en-US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6006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3366"/>
                </a:solidFill>
              </a:rPr>
              <a:t>www.themegallery.com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E4FB9-1669-4908-82FC-D1377CE09445}" type="slidenum">
              <a:rPr lang="en-US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75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3366"/>
                </a:solidFill>
              </a:rPr>
              <a:t>www.themegallery.com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E962F-1C8E-48E4-BAD3-B9364ED8E5D1}" type="slidenum">
              <a:rPr lang="en-US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3205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47688"/>
            <a:ext cx="2057400" cy="5883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7688"/>
            <a:ext cx="6019800" cy="5883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3366"/>
                </a:solidFill>
              </a:rPr>
              <a:t>www.themegallery.com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37FBB-79A1-4CDA-BD0D-4F5DE930A44E}" type="slidenum">
              <a:rPr lang="en-US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9896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47688"/>
            <a:ext cx="73914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38263"/>
            <a:ext cx="8229600" cy="50927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3366"/>
                </a:solidFill>
              </a:rPr>
              <a:t>www.themegallery.com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75F3A-58A8-46DF-AC39-88A5126E4653}" type="slidenum">
              <a:rPr lang="en-US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6550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gray">
          <a:xfrm>
            <a:off x="0" y="2971800"/>
            <a:ext cx="9144000" cy="9144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12549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381000" y="319088"/>
            <a:ext cx="1371600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800" b="1">
                <a:solidFill>
                  <a:srgbClr val="003366"/>
                </a:solidFill>
                <a:latin typeface="Verdana" pitchFamily="34" charset="0"/>
                <a:cs typeface="Arial" charset="0"/>
              </a:rPr>
              <a:t>LOGO</a:t>
            </a: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gray">
          <a:xfrm>
            <a:off x="0" y="2895600"/>
            <a:ext cx="8229600" cy="9144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905000" y="5410200"/>
            <a:ext cx="51816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9248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0" y="6477000"/>
            <a:ext cx="2133600" cy="244475"/>
          </a:xfrm>
        </p:spPr>
        <p:txBody>
          <a:bodyPr/>
          <a:lstStyle>
            <a:lvl1pPr algn="ctr">
              <a:defRPr sz="12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www.themegallery.com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" y="6477000"/>
            <a:ext cx="2895600" cy="244475"/>
          </a:xfrm>
        </p:spPr>
        <p:txBody>
          <a:bodyPr/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3366"/>
                </a:solidFill>
              </a:rPr>
              <a:t>Company Logo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7CB489A5-5FE8-4DB4-B959-21F4B074C99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5437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3366"/>
                </a:solidFill>
              </a:rPr>
              <a:t>www.themegallery.com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576EC-196D-4771-ABAE-4D97A6B9B951}" type="slidenum">
              <a:rPr lang="en-US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120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3366"/>
                </a:solidFill>
              </a:rPr>
              <a:t>www.themegallery.com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1E2C6-6A45-4197-976C-73549BD68906}" type="slidenum">
              <a:rPr lang="en-US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1115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38263"/>
            <a:ext cx="4038600" cy="509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4038600" cy="509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3366"/>
                </a:solidFill>
              </a:rPr>
              <a:t>www.themegallery.com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C7FAC-CF17-4CE4-AC91-711E958563D1}" type="slidenum">
              <a:rPr lang="en-US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272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3366"/>
                </a:solidFill>
              </a:rPr>
              <a:t>www.themegallery.com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Company Logo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8EF1B-0ED1-41B8-B017-E161D71E113F}" type="slidenum">
              <a:rPr lang="en-US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40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www.themegallery.com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5F940-DCE2-4C63-81FA-2FD7BE0A4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937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3366"/>
                </a:solidFill>
              </a:rPr>
              <a:t>www.themegallery.com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CC77D-4756-4B65-9C3E-5E922F1D123A}" type="slidenum">
              <a:rPr lang="en-US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9974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3366"/>
                </a:solidFill>
              </a:rPr>
              <a:t>www.themegallery.com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Company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390EF-B4DA-4E93-BED1-FE6D5B75E3DD}" type="slidenum">
              <a:rPr lang="en-US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2307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3366"/>
                </a:solidFill>
              </a:rPr>
              <a:t>www.themegallery.com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4D19B-6831-4097-8AF4-16CFDC5129C9}" type="slidenum">
              <a:rPr lang="en-US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8447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3366"/>
                </a:solidFill>
              </a:rPr>
              <a:t>www.themegallery.com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E4FB9-1669-4908-82FC-D1377CE09445}" type="slidenum">
              <a:rPr lang="en-US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4659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3366"/>
                </a:solidFill>
              </a:rPr>
              <a:t>www.themegallery.com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E962F-1C8E-48E4-BAD3-B9364ED8E5D1}" type="slidenum">
              <a:rPr lang="en-US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6570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47688"/>
            <a:ext cx="2057400" cy="5883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7688"/>
            <a:ext cx="6019800" cy="5883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3366"/>
                </a:solidFill>
              </a:rPr>
              <a:t>www.themegallery.com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37FBB-79A1-4CDA-BD0D-4F5DE930A44E}" type="slidenum">
              <a:rPr lang="en-US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8693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47688"/>
            <a:ext cx="73914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38263"/>
            <a:ext cx="8229600" cy="50927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3366"/>
                </a:solidFill>
              </a:rPr>
              <a:t>www.themegallery.com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75F3A-58A8-46DF-AC39-88A5126E4653}" type="slidenum">
              <a:rPr lang="en-US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5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38263"/>
            <a:ext cx="4038600" cy="509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4038600" cy="509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www.themegallery.com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28C5B-3A1D-42D9-B138-C12E1A4D5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2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www.themegallery.com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665DB-B274-4A63-ACA0-1220776A8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5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www.themegallery.com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9C71A-AB3E-40BF-A53A-883DAFEFA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8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www.themegallery.com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E1BE1-595B-44CC-B36F-526163E66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6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www.themegallery.com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2F44A-DE58-4AE6-809C-FCBFF2865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5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www.themegallery.com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9EB10-5F82-4055-97A6-87BC2EE2A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5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533400"/>
            <a:ext cx="9144000" cy="6858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12549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0" y="457200"/>
            <a:ext cx="8229600" cy="6858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8263"/>
            <a:ext cx="8229600" cy="509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81800" y="269875"/>
            <a:ext cx="2133600" cy="246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www.themegallery.com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530975"/>
            <a:ext cx="2895600" cy="276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553200"/>
            <a:ext cx="2133600" cy="254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n-lt"/>
                <a:cs typeface="+mn-cs"/>
              </a:defRPr>
            </a:lvl1pPr>
          </a:lstStyle>
          <a:p>
            <a:pPr>
              <a:defRPr/>
            </a:pPr>
            <a:fld id="{D4B6195B-6F73-436C-B601-2C6CF586D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838200" y="547688"/>
            <a:ext cx="73914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533400"/>
            <a:ext cx="9144000" cy="6858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12549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0" y="457200"/>
            <a:ext cx="8229600" cy="6858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8263"/>
            <a:ext cx="8229600" cy="509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81800" y="269875"/>
            <a:ext cx="2133600" cy="246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>
                <a:solidFill>
                  <a:srgbClr val="003366"/>
                </a:solidFill>
              </a:rPr>
              <a:t>www.themegallery.com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530975"/>
            <a:ext cx="2895600" cy="276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553200"/>
            <a:ext cx="2133600" cy="254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n-lt"/>
                <a:cs typeface="+mn-cs"/>
              </a:defRPr>
            </a:lvl1pPr>
          </a:lstStyle>
          <a:p>
            <a:pPr>
              <a:defRPr/>
            </a:pPr>
            <a:fld id="{3578E8F6-7758-451C-9B08-35AF2C73C1F3}" type="slidenum">
              <a:rPr lang="en-US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66"/>
              </a:solidFill>
            </a:endParaRPr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838200" y="547688"/>
            <a:ext cx="73914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246226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533400"/>
            <a:ext cx="9144000" cy="6858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12549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0" y="457200"/>
            <a:ext cx="8229600" cy="6858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8263"/>
            <a:ext cx="8229600" cy="509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81800" y="269875"/>
            <a:ext cx="2133600" cy="246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>
                <a:solidFill>
                  <a:srgbClr val="003366"/>
                </a:solidFill>
              </a:rPr>
              <a:t>www.themegallery.com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530975"/>
            <a:ext cx="2895600" cy="276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553200"/>
            <a:ext cx="2133600" cy="254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n-lt"/>
                <a:cs typeface="+mn-cs"/>
              </a:defRPr>
            </a:lvl1pPr>
          </a:lstStyle>
          <a:p>
            <a:pPr>
              <a:defRPr/>
            </a:pPr>
            <a:fld id="{3578E8F6-7758-451C-9B08-35AF2C73C1F3}" type="slidenum">
              <a:rPr lang="en-US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66"/>
              </a:solidFill>
            </a:endParaRPr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838200" y="547688"/>
            <a:ext cx="73914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296818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924944"/>
            <a:ext cx="8496944" cy="936104"/>
          </a:xfrm>
        </p:spPr>
        <p:txBody>
          <a:bodyPr/>
          <a:lstStyle/>
          <a:p>
            <a:pPr eaLnBrk="1" hangingPunct="1"/>
            <a:r>
              <a:rPr lang="ru-RU" altLang="ru-RU" sz="1500" dirty="0" smtClean="0"/>
              <a:t>О </a:t>
            </a:r>
            <a:r>
              <a:rPr lang="ru-RU" altLang="ru-RU" sz="1500" dirty="0" smtClean="0"/>
              <a:t>нарушениях  и недостатках, допускаемых  органами  местного самоуправления при  </a:t>
            </a:r>
            <a:r>
              <a:rPr lang="ru-RU" altLang="ru-RU" sz="1500" dirty="0" smtClean="0"/>
              <a:t>использовании </a:t>
            </a:r>
            <a:r>
              <a:rPr lang="ru-RU" altLang="ru-RU" sz="1500" smtClean="0"/>
              <a:t>бюджетных средств </a:t>
            </a:r>
            <a:r>
              <a:rPr lang="ru-RU" altLang="ru-RU" sz="1500" dirty="0" smtClean="0"/>
              <a:t/>
            </a:r>
            <a:br>
              <a:rPr lang="ru-RU" altLang="ru-RU" sz="1500" dirty="0" smtClean="0"/>
            </a:br>
            <a:r>
              <a:rPr lang="ru-RU" altLang="ru-RU" sz="1500" dirty="0" smtClean="0"/>
              <a:t>(по итогам проверок за 2016 г.)</a:t>
            </a:r>
            <a:endParaRPr lang="en-US" altLang="ru-RU" sz="15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11638" y="6237288"/>
            <a:ext cx="5181600" cy="533400"/>
          </a:xfrm>
        </p:spPr>
        <p:txBody>
          <a:bodyPr/>
          <a:lstStyle/>
          <a:p>
            <a:pPr eaLnBrk="1" hangingPunct="1"/>
            <a:r>
              <a:rPr lang="en-US" altLang="ru-RU" sz="1800" dirty="0" smtClean="0"/>
              <a:t>www.irksp.ru</a:t>
            </a:r>
          </a:p>
        </p:txBody>
      </p:sp>
      <p:pic>
        <p:nvPicPr>
          <p:cNvPr id="3076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31763"/>
            <a:ext cx="17621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3"/>
          <p:cNvSpPr txBox="1">
            <a:spLocks noChangeArrowheads="1"/>
          </p:cNvSpPr>
          <p:nvPr/>
        </p:nvSpPr>
        <p:spPr bwMode="black">
          <a:xfrm>
            <a:off x="107950" y="4797152"/>
            <a:ext cx="5181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altLang="ru-RU" sz="1200" i="1" dirty="0" smtClean="0"/>
              <a:t>Мулярова Лариса Николаевна</a:t>
            </a:r>
            <a:r>
              <a:rPr lang="ru-RU" altLang="ru-RU" sz="1200" i="1" dirty="0" smtClean="0"/>
              <a:t>, </a:t>
            </a:r>
            <a:endParaRPr lang="ru-RU" altLang="ru-RU" sz="1200" i="1" dirty="0"/>
          </a:p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altLang="ru-RU" sz="1200" i="1" dirty="0"/>
              <a:t>а</a:t>
            </a:r>
            <a:r>
              <a:rPr lang="ru-RU" altLang="ru-RU" sz="1200" i="1" dirty="0" smtClean="0"/>
              <a:t>удитор </a:t>
            </a:r>
            <a:r>
              <a:rPr lang="ru-RU" altLang="ru-RU" sz="1200" i="1" dirty="0" smtClean="0"/>
              <a:t> </a:t>
            </a:r>
            <a:r>
              <a:rPr lang="ru-RU" altLang="ru-RU" sz="1200" i="1" dirty="0"/>
              <a:t>Контрольно-счетной палаты Иркутской области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Меры реагирования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47 протоколов об административных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правонарушениях, в том числе: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   статья 15.14 КоАП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РФ «Нецелевое использование бюджетных средств»;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2 -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часть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 статьи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15.15.5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КоАП РФ «Нарушение условий предоставления субсидий»;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3 -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 статьи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15.15.3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КоАП РФ «Нарушение условий предоставления межбюджетных трансфертов»;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3 -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статья 15.11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КоАП РФ «Грубое нарушение требований к бухгалтерскому учету, в том числе к бухгалтерской (финансовой) отчетности»;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1 -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статья 15.15.15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КоАП РФ «Нарушение порядка формирования государственного (муниципального) задания»;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1 -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статья 15.15.10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«Нарушение порядка принятия бюджетных обязательств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576EC-196D-4771-ABAE-4D97A6B9B951}" type="slidenum">
              <a:rPr lang="en-US" smtClean="0">
                <a:solidFill>
                  <a:srgbClr val="003366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586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11638" y="6237288"/>
            <a:ext cx="5181600" cy="533400"/>
          </a:xfrm>
        </p:spPr>
        <p:txBody>
          <a:bodyPr/>
          <a:lstStyle/>
          <a:p>
            <a:pPr eaLnBrk="1" hangingPunct="1"/>
            <a:r>
              <a:rPr lang="en-US" altLang="ru-RU" sz="1800" smtClean="0"/>
              <a:t>www.irksp.ru</a:t>
            </a:r>
          </a:p>
        </p:txBody>
      </p:sp>
      <p:pic>
        <p:nvPicPr>
          <p:cNvPr id="9219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31763"/>
            <a:ext cx="17621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2000" dirty="0" smtClean="0"/>
              <a:t>СПАСИБО ЗА ВНИМАНИЕ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7688"/>
            <a:ext cx="8928992" cy="563562"/>
          </a:xfrm>
        </p:spPr>
        <p:txBody>
          <a:bodyPr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показателей нарушений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бюджетного законодательства за период 2012 – 2016 годов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231373"/>
              </p:ext>
            </p:extLst>
          </p:nvPr>
        </p:nvGraphicFramePr>
        <p:xfrm>
          <a:off x="457200" y="1338263"/>
          <a:ext cx="8229600" cy="509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403648" y="2276872"/>
            <a:ext cx="576064" cy="3422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>
                <a:lumMod val="90000"/>
                <a:lumOff val="1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500" b="1" dirty="0">
                <a:solidFill>
                  <a:srgbClr val="003366"/>
                </a:solidFill>
                <a:latin typeface="Calibri"/>
                <a:ea typeface="Calibri"/>
                <a:cs typeface="Times New Roman"/>
              </a:rPr>
              <a:t>43%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4581128"/>
            <a:ext cx="576064" cy="3422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>
                <a:lumMod val="90000"/>
                <a:lumOff val="1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500" b="1" dirty="0">
                <a:solidFill>
                  <a:srgbClr val="003366"/>
                </a:solidFill>
                <a:latin typeface="Calibri"/>
                <a:ea typeface="Calibri"/>
                <a:cs typeface="Times New Roman"/>
              </a:rPr>
              <a:t>16%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26721" y="3850921"/>
            <a:ext cx="576064" cy="3422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>
                <a:lumMod val="90000"/>
                <a:lumOff val="1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500" b="1" dirty="0">
                <a:solidFill>
                  <a:srgbClr val="003366"/>
                </a:solidFill>
                <a:latin typeface="Calibri"/>
                <a:ea typeface="Calibri"/>
                <a:cs typeface="Times New Roman"/>
              </a:rPr>
              <a:t>20 %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68144" y="2996952"/>
            <a:ext cx="576064" cy="3577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>
                <a:lumMod val="90000"/>
                <a:lumOff val="1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500" b="1" dirty="0">
                <a:solidFill>
                  <a:srgbClr val="003366"/>
                </a:solidFill>
                <a:latin typeface="Calibri"/>
                <a:ea typeface="Calibri"/>
                <a:cs typeface="Times New Roman"/>
              </a:rPr>
              <a:t>31 %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282350" y="3672026"/>
            <a:ext cx="648072" cy="3577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>
                <a:lumMod val="90000"/>
                <a:lumOff val="1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500" b="1" dirty="0">
                <a:solidFill>
                  <a:srgbClr val="003366"/>
                </a:solidFill>
                <a:latin typeface="Calibri"/>
                <a:ea typeface="Calibri"/>
                <a:cs typeface="Times New Roman"/>
              </a:rPr>
              <a:t>24 %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835696" y="2619082"/>
            <a:ext cx="1152128" cy="1962046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494477" y="4199405"/>
            <a:ext cx="1005515" cy="576064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0" idx="3"/>
            <a:endCxn id="11" idx="1"/>
          </p:cNvCxnSpPr>
          <p:nvPr/>
        </p:nvCxnSpPr>
        <p:spPr>
          <a:xfrm>
            <a:off x="6444208" y="3175847"/>
            <a:ext cx="838142" cy="675074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576EC-196D-4771-ABAE-4D97A6B9B951}" type="slidenum">
              <a:rPr lang="en-US" smtClean="0">
                <a:solidFill>
                  <a:srgbClr val="003366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23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8137525" cy="563563"/>
          </a:xfrm>
        </p:spPr>
        <p:txBody>
          <a:bodyPr/>
          <a:lstStyle/>
          <a:p>
            <a:pPr eaLnBrk="1" hangingPunct="1"/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Группы н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арушений, выявленных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Контрольно-счетной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палатой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Иркутской области за 201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год</a:t>
            </a: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915787"/>
              </p:ext>
            </p:extLst>
          </p:nvPr>
        </p:nvGraphicFramePr>
        <p:xfrm>
          <a:off x="179512" y="1268759"/>
          <a:ext cx="8856984" cy="5466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82566"/>
                <a:gridCol w="1830202"/>
                <a:gridCol w="1944216"/>
              </a:tblGrid>
              <a:tr h="418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2015 (</a:t>
                      </a:r>
                      <a:r>
                        <a:rPr lang="ru-RU" sz="16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справочно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346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Выявлено нарушений бюджетного законодательства, всего (тыс. рублей)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5 433 </a:t>
                      </a:r>
                      <a:r>
                        <a:rPr lang="ru-RU" sz="1600" b="1" dirty="0" smtClean="0">
                          <a:effectLst/>
                        </a:rPr>
                        <a:t>204,1 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5240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10 389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733,9  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276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 них: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5240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346802">
                <a:tc>
                  <a:txBody>
                    <a:bodyPr/>
                    <a:lstStyle/>
                    <a:p>
                      <a:pPr indent="152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нарушения при формировании и исполнении бюджетов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4 343 </a:t>
                      </a:r>
                      <a:r>
                        <a:rPr lang="ru-RU" sz="1600" b="1" dirty="0" smtClean="0">
                          <a:effectLst/>
                        </a:rPr>
                        <a:t>299,8 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5240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3 307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735,4  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1087870">
                <a:tc>
                  <a:txBody>
                    <a:bodyPr/>
                    <a:lstStyle/>
                    <a:p>
                      <a:pPr indent="152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нарушения ведения бухгалтерского (бюджетного) учета, составления и представления бухгалтерской (финансовой) отчетности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34 </a:t>
                      </a:r>
                      <a:r>
                        <a:rPr lang="ru-RU" sz="1600" b="1" dirty="0" smtClean="0">
                          <a:effectLst/>
                        </a:rPr>
                        <a:t>854,3 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5240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860,1  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811236">
                <a:tc>
                  <a:txBody>
                    <a:bodyPr/>
                    <a:lstStyle/>
                    <a:p>
                      <a:pPr indent="152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нарушения в сфере управления и распоряжения государственной (муниципальной) собственностью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291 </a:t>
                      </a:r>
                      <a:r>
                        <a:rPr lang="ru-RU" sz="1600" b="1" dirty="0" smtClean="0">
                          <a:effectLst/>
                        </a:rPr>
                        <a:t>670,8 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5240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3 843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346,9  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811236">
                <a:tc>
                  <a:txBody>
                    <a:bodyPr/>
                    <a:lstStyle/>
                    <a:p>
                      <a:pPr indent="152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нарушения при осуществлении государственных (муниципальных) закупок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470 </a:t>
                      </a:r>
                      <a:r>
                        <a:rPr lang="ru-RU" sz="1600" b="1" dirty="0" smtClean="0">
                          <a:effectLst/>
                        </a:rPr>
                        <a:t>982,3 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5240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1 265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941,2  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257967">
                <a:tc>
                  <a:txBody>
                    <a:bodyPr/>
                    <a:lstStyle/>
                    <a:p>
                      <a:pPr indent="152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иные нарушения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273 </a:t>
                      </a:r>
                      <a:r>
                        <a:rPr lang="ru-RU" sz="1600" b="1" dirty="0" smtClean="0">
                          <a:effectLst/>
                        </a:rPr>
                        <a:t>421,3 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5240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1 858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616,9  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534601">
                <a:tc>
                  <a:txBody>
                    <a:bodyPr/>
                    <a:lstStyle/>
                    <a:p>
                      <a:pPr indent="152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нецелевое использование бюджетных средств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18 </a:t>
                      </a:r>
                      <a:r>
                        <a:rPr lang="ru-RU" sz="1600" b="1" dirty="0" smtClean="0">
                          <a:effectLst/>
                        </a:rPr>
                        <a:t>975,6 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5240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233,4  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7236296" y="3825044"/>
            <a:ext cx="0" cy="25202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232699" y="4509120"/>
            <a:ext cx="1" cy="28803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232699" y="5499230"/>
            <a:ext cx="0" cy="18002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234691" y="5859167"/>
            <a:ext cx="0" cy="162121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236296" y="1844824"/>
            <a:ext cx="0" cy="360040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5508104" y="2636912"/>
            <a:ext cx="0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5652120" y="6237312"/>
            <a:ext cx="0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576EC-196D-4771-ABAE-4D97A6B9B95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1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Проверки бюджетов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муниципальных образований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576EC-196D-4771-ABAE-4D97A6B9B951}" type="slidenum">
              <a:rPr lang="en-US" smtClean="0">
                <a:solidFill>
                  <a:srgbClr val="003366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3366"/>
              </a:solidFill>
            </a:endParaRP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395288" y="1773238"/>
            <a:ext cx="8453437" cy="4133850"/>
            <a:chOff x="249" y="1117"/>
            <a:chExt cx="5325" cy="2604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819" y="1133"/>
              <a:ext cx="80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наименование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573" y="1133"/>
              <a:ext cx="56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V средств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219" y="1133"/>
              <a:ext cx="69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Vнарушений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5191" y="1133"/>
              <a:ext cx="13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%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37" y="1293"/>
              <a:ext cx="8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300" b="1" dirty="0" smtClean="0">
                  <a:solidFill>
                    <a:srgbClr val="002060"/>
                  </a:solidFill>
                </a:rPr>
                <a:t>1.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958" y="1293"/>
              <a:ext cx="12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Адм. МО Осинский р-н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717" y="1293"/>
              <a:ext cx="5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740 847,7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426" y="1293"/>
              <a:ext cx="5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636 703,7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5135" y="1293"/>
              <a:ext cx="25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86%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37" y="1484"/>
              <a:ext cx="8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2.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958" y="1468"/>
              <a:ext cx="133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Адм</a:t>
              </a:r>
              <a:r>
                <a:rPr kumimoji="0" lang="ru-RU" sz="13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 Мамско-Чуйский р-н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717" y="1468"/>
              <a:ext cx="5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319 293,9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4426" y="1468"/>
              <a:ext cx="5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176 640,6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5135" y="1468"/>
              <a:ext cx="25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55%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37" y="1644"/>
              <a:ext cx="8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3.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958" y="1644"/>
              <a:ext cx="135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Адм МО Усть-Ордынское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772" y="1644"/>
              <a:ext cx="45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12 138,6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4538" y="1644"/>
              <a:ext cx="39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5 653,8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5135" y="1644"/>
              <a:ext cx="25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47%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37" y="1804"/>
              <a:ext cx="8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300" b="1" dirty="0" smtClean="0">
                  <a:solidFill>
                    <a:srgbClr val="002060"/>
                  </a:solidFill>
                </a:rPr>
                <a:t>4.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958" y="1804"/>
              <a:ext cx="12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Адм Баяндаевский р-н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717" y="1804"/>
              <a:ext cx="5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296 359,0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426" y="1804"/>
              <a:ext cx="5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108 899,6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5135" y="1804"/>
              <a:ext cx="25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37%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337" y="1964"/>
              <a:ext cx="8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300" b="1" dirty="0" smtClean="0">
                  <a:solidFill>
                    <a:srgbClr val="002060"/>
                  </a:solidFill>
                </a:rPr>
                <a:t>5.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00" name="Rectangle 31"/>
            <p:cNvSpPr>
              <a:spLocks noChangeArrowheads="1"/>
            </p:cNvSpPr>
            <p:nvPr/>
          </p:nvSpPr>
          <p:spPr bwMode="auto">
            <a:xfrm>
              <a:off x="958" y="1964"/>
              <a:ext cx="103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Адм Боханский р-н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01" name="Rectangle 32"/>
            <p:cNvSpPr>
              <a:spLocks noChangeArrowheads="1"/>
            </p:cNvSpPr>
            <p:nvPr/>
          </p:nvSpPr>
          <p:spPr bwMode="auto">
            <a:xfrm>
              <a:off x="3717" y="1964"/>
              <a:ext cx="5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173 832,1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02" name="Rectangle 33"/>
            <p:cNvSpPr>
              <a:spLocks noChangeArrowheads="1"/>
            </p:cNvSpPr>
            <p:nvPr/>
          </p:nvSpPr>
          <p:spPr bwMode="auto">
            <a:xfrm>
              <a:off x="4482" y="1964"/>
              <a:ext cx="45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40 416,0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03" name="Rectangle 34"/>
            <p:cNvSpPr>
              <a:spLocks noChangeArrowheads="1"/>
            </p:cNvSpPr>
            <p:nvPr/>
          </p:nvSpPr>
          <p:spPr bwMode="auto">
            <a:xfrm>
              <a:off x="5135" y="1964"/>
              <a:ext cx="25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23%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04" name="Rectangle 35"/>
            <p:cNvSpPr>
              <a:spLocks noChangeArrowheads="1"/>
            </p:cNvSpPr>
            <p:nvPr/>
          </p:nvSpPr>
          <p:spPr bwMode="auto">
            <a:xfrm>
              <a:off x="337" y="2123"/>
              <a:ext cx="8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300" b="1" dirty="0" smtClean="0">
                  <a:solidFill>
                    <a:srgbClr val="002060"/>
                  </a:solidFill>
                </a:rPr>
                <a:t>6.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06" name="Rectangle 36"/>
            <p:cNvSpPr>
              <a:spLocks noChangeArrowheads="1"/>
            </p:cNvSpPr>
            <p:nvPr/>
          </p:nvSpPr>
          <p:spPr bwMode="auto">
            <a:xfrm>
              <a:off x="958" y="2123"/>
              <a:ext cx="103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Адм. Нукутский р-н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07" name="Rectangle 37"/>
            <p:cNvSpPr>
              <a:spLocks noChangeArrowheads="1"/>
            </p:cNvSpPr>
            <p:nvPr/>
          </p:nvSpPr>
          <p:spPr bwMode="auto">
            <a:xfrm>
              <a:off x="3717" y="2123"/>
              <a:ext cx="5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504 989,0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08" name="Rectangle 38"/>
            <p:cNvSpPr>
              <a:spLocks noChangeArrowheads="1"/>
            </p:cNvSpPr>
            <p:nvPr/>
          </p:nvSpPr>
          <p:spPr bwMode="auto">
            <a:xfrm>
              <a:off x="4482" y="2123"/>
              <a:ext cx="45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91 793,8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09" name="Rectangle 39"/>
            <p:cNvSpPr>
              <a:spLocks noChangeArrowheads="1"/>
            </p:cNvSpPr>
            <p:nvPr/>
          </p:nvSpPr>
          <p:spPr bwMode="auto">
            <a:xfrm>
              <a:off x="5135" y="2123"/>
              <a:ext cx="25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18%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0" name="Rectangle 40"/>
            <p:cNvSpPr>
              <a:spLocks noChangeArrowheads="1"/>
            </p:cNvSpPr>
            <p:nvPr/>
          </p:nvSpPr>
          <p:spPr bwMode="auto">
            <a:xfrm>
              <a:off x="337" y="2283"/>
              <a:ext cx="8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300" b="1" dirty="0" smtClean="0">
                  <a:solidFill>
                    <a:srgbClr val="002060"/>
                  </a:solidFill>
                </a:rPr>
                <a:t>7.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1" name="Rectangle 41"/>
            <p:cNvSpPr>
              <a:spLocks noChangeArrowheads="1"/>
            </p:cNvSpPr>
            <p:nvPr/>
          </p:nvSpPr>
          <p:spPr bwMode="auto">
            <a:xfrm>
              <a:off x="958" y="2283"/>
              <a:ext cx="200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Адм МО «Эхирит-Булагатский район»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2" name="Rectangle 42"/>
            <p:cNvSpPr>
              <a:spLocks noChangeArrowheads="1"/>
            </p:cNvSpPr>
            <p:nvPr/>
          </p:nvSpPr>
          <p:spPr bwMode="auto">
            <a:xfrm>
              <a:off x="3629" y="2283"/>
              <a:ext cx="59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1 337 900,0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3" name="Rectangle 43"/>
            <p:cNvSpPr>
              <a:spLocks noChangeArrowheads="1"/>
            </p:cNvSpPr>
            <p:nvPr/>
          </p:nvSpPr>
          <p:spPr bwMode="auto">
            <a:xfrm>
              <a:off x="4426" y="2283"/>
              <a:ext cx="5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241 781,4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4" name="Rectangle 44"/>
            <p:cNvSpPr>
              <a:spLocks noChangeArrowheads="1"/>
            </p:cNvSpPr>
            <p:nvPr/>
          </p:nvSpPr>
          <p:spPr bwMode="auto">
            <a:xfrm>
              <a:off x="5135" y="2283"/>
              <a:ext cx="25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18%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5" name="Rectangle 45"/>
            <p:cNvSpPr>
              <a:spLocks noChangeArrowheads="1"/>
            </p:cNvSpPr>
            <p:nvPr/>
          </p:nvSpPr>
          <p:spPr bwMode="auto">
            <a:xfrm>
              <a:off x="337" y="2443"/>
              <a:ext cx="8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300" b="1" dirty="0" smtClean="0">
                  <a:solidFill>
                    <a:srgbClr val="002060"/>
                  </a:solidFill>
                </a:rPr>
                <a:t>8.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6" name="Rectangle 46"/>
            <p:cNvSpPr>
              <a:spLocks noChangeArrowheads="1"/>
            </p:cNvSpPr>
            <p:nvPr/>
          </p:nvSpPr>
          <p:spPr bwMode="auto">
            <a:xfrm>
              <a:off x="958" y="2443"/>
              <a:ext cx="99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Адм Качугский р-н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7" name="Rectangle 47"/>
            <p:cNvSpPr>
              <a:spLocks noChangeArrowheads="1"/>
            </p:cNvSpPr>
            <p:nvPr/>
          </p:nvSpPr>
          <p:spPr bwMode="auto">
            <a:xfrm>
              <a:off x="3717" y="2443"/>
              <a:ext cx="5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983 355,4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8" name="Rectangle 48"/>
            <p:cNvSpPr>
              <a:spLocks noChangeArrowheads="1"/>
            </p:cNvSpPr>
            <p:nvPr/>
          </p:nvSpPr>
          <p:spPr bwMode="auto">
            <a:xfrm>
              <a:off x="4426" y="2443"/>
              <a:ext cx="5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159 220,7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9" name="Rectangle 49"/>
            <p:cNvSpPr>
              <a:spLocks noChangeArrowheads="1"/>
            </p:cNvSpPr>
            <p:nvPr/>
          </p:nvSpPr>
          <p:spPr bwMode="auto">
            <a:xfrm>
              <a:off x="5135" y="2443"/>
              <a:ext cx="25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16%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0" name="Rectangle 50"/>
            <p:cNvSpPr>
              <a:spLocks noChangeArrowheads="1"/>
            </p:cNvSpPr>
            <p:nvPr/>
          </p:nvSpPr>
          <p:spPr bwMode="auto">
            <a:xfrm>
              <a:off x="337" y="2603"/>
              <a:ext cx="8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300" b="1" dirty="0" smtClean="0">
                  <a:solidFill>
                    <a:srgbClr val="002060"/>
                  </a:solidFill>
                </a:rPr>
                <a:t>9.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1" name="Rectangle 51"/>
            <p:cNvSpPr>
              <a:spLocks noChangeArrowheads="1"/>
            </p:cNvSpPr>
            <p:nvPr/>
          </p:nvSpPr>
          <p:spPr bwMode="auto">
            <a:xfrm>
              <a:off x="958" y="2603"/>
              <a:ext cx="12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МО Заларинского р-на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2" name="Rectangle 52"/>
            <p:cNvSpPr>
              <a:spLocks noChangeArrowheads="1"/>
            </p:cNvSpPr>
            <p:nvPr/>
          </p:nvSpPr>
          <p:spPr bwMode="auto">
            <a:xfrm>
              <a:off x="3772" y="2603"/>
              <a:ext cx="45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83 776,6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3" name="Rectangle 53"/>
            <p:cNvSpPr>
              <a:spLocks noChangeArrowheads="1"/>
            </p:cNvSpPr>
            <p:nvPr/>
          </p:nvSpPr>
          <p:spPr bwMode="auto">
            <a:xfrm>
              <a:off x="4482" y="2603"/>
              <a:ext cx="45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11 395,3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4" name="Rectangle 54"/>
            <p:cNvSpPr>
              <a:spLocks noChangeArrowheads="1"/>
            </p:cNvSpPr>
            <p:nvPr/>
          </p:nvSpPr>
          <p:spPr bwMode="auto">
            <a:xfrm>
              <a:off x="5135" y="2603"/>
              <a:ext cx="25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14%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5" name="Rectangle 55"/>
            <p:cNvSpPr>
              <a:spLocks noChangeArrowheads="1"/>
            </p:cNvSpPr>
            <p:nvPr/>
          </p:nvSpPr>
          <p:spPr bwMode="auto">
            <a:xfrm>
              <a:off x="337" y="2763"/>
              <a:ext cx="14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10.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6" name="Rectangle 56"/>
            <p:cNvSpPr>
              <a:spLocks noChangeArrowheads="1"/>
            </p:cNvSpPr>
            <p:nvPr/>
          </p:nvSpPr>
          <p:spPr bwMode="auto">
            <a:xfrm>
              <a:off x="958" y="2763"/>
              <a:ext cx="137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ОМСУ с.п. Братского р-на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7" name="Rectangle 57"/>
            <p:cNvSpPr>
              <a:spLocks noChangeArrowheads="1"/>
            </p:cNvSpPr>
            <p:nvPr/>
          </p:nvSpPr>
          <p:spPr bwMode="auto">
            <a:xfrm>
              <a:off x="3772" y="2763"/>
              <a:ext cx="45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83 519,0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8" name="Rectangle 58"/>
            <p:cNvSpPr>
              <a:spLocks noChangeArrowheads="1"/>
            </p:cNvSpPr>
            <p:nvPr/>
          </p:nvSpPr>
          <p:spPr bwMode="auto">
            <a:xfrm>
              <a:off x="4482" y="2763"/>
              <a:ext cx="45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10 989,2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9" name="Rectangle 59"/>
            <p:cNvSpPr>
              <a:spLocks noChangeArrowheads="1"/>
            </p:cNvSpPr>
            <p:nvPr/>
          </p:nvSpPr>
          <p:spPr bwMode="auto">
            <a:xfrm>
              <a:off x="5135" y="2763"/>
              <a:ext cx="25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13%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30" name="Rectangle 60"/>
            <p:cNvSpPr>
              <a:spLocks noChangeArrowheads="1"/>
            </p:cNvSpPr>
            <p:nvPr/>
          </p:nvSpPr>
          <p:spPr bwMode="auto">
            <a:xfrm>
              <a:off x="337" y="2922"/>
              <a:ext cx="14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300" b="1" dirty="0" smtClean="0">
                  <a:solidFill>
                    <a:srgbClr val="002060"/>
                  </a:solidFill>
                </a:rPr>
                <a:t>11.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31" name="Rectangle 61"/>
            <p:cNvSpPr>
              <a:spLocks noChangeArrowheads="1"/>
            </p:cNvSpPr>
            <p:nvPr/>
          </p:nvSpPr>
          <p:spPr bwMode="auto">
            <a:xfrm>
              <a:off x="958" y="2922"/>
              <a:ext cx="118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Адм. Марковского МО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32" name="Rectangle 62"/>
            <p:cNvSpPr>
              <a:spLocks noChangeArrowheads="1"/>
            </p:cNvSpPr>
            <p:nvPr/>
          </p:nvSpPr>
          <p:spPr bwMode="auto">
            <a:xfrm>
              <a:off x="3717" y="2922"/>
              <a:ext cx="5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172 093,0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33" name="Rectangle 63"/>
            <p:cNvSpPr>
              <a:spLocks noChangeArrowheads="1"/>
            </p:cNvSpPr>
            <p:nvPr/>
          </p:nvSpPr>
          <p:spPr bwMode="auto">
            <a:xfrm>
              <a:off x="4538" y="2922"/>
              <a:ext cx="39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7 852,8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34" name="Rectangle 64"/>
            <p:cNvSpPr>
              <a:spLocks noChangeArrowheads="1"/>
            </p:cNvSpPr>
            <p:nvPr/>
          </p:nvSpPr>
          <p:spPr bwMode="auto">
            <a:xfrm>
              <a:off x="5167" y="2922"/>
              <a:ext cx="19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5%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35" name="Rectangle 65"/>
            <p:cNvSpPr>
              <a:spLocks noChangeArrowheads="1"/>
            </p:cNvSpPr>
            <p:nvPr/>
          </p:nvSpPr>
          <p:spPr bwMode="auto">
            <a:xfrm>
              <a:off x="337" y="3082"/>
              <a:ext cx="14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300" b="1" dirty="0" smtClean="0">
                  <a:solidFill>
                    <a:srgbClr val="002060"/>
                  </a:solidFill>
                </a:rPr>
                <a:t>12.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36" name="Rectangle 66"/>
            <p:cNvSpPr>
              <a:spLocks noChangeArrowheads="1"/>
            </p:cNvSpPr>
            <p:nvPr/>
          </p:nvSpPr>
          <p:spPr bwMode="auto">
            <a:xfrm>
              <a:off x="958" y="3082"/>
              <a:ext cx="218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Адм. го, г.п., с.п. (народные инициативы)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37" name="Rectangle 67"/>
            <p:cNvSpPr>
              <a:spLocks noChangeArrowheads="1"/>
            </p:cNvSpPr>
            <p:nvPr/>
          </p:nvSpPr>
          <p:spPr bwMode="auto">
            <a:xfrm>
              <a:off x="3717" y="3082"/>
              <a:ext cx="5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138 570,4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38" name="Rectangle 68"/>
            <p:cNvSpPr>
              <a:spLocks noChangeArrowheads="1"/>
            </p:cNvSpPr>
            <p:nvPr/>
          </p:nvSpPr>
          <p:spPr bwMode="auto">
            <a:xfrm>
              <a:off x="4538" y="3082"/>
              <a:ext cx="39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4 024,0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39" name="Rectangle 69"/>
            <p:cNvSpPr>
              <a:spLocks noChangeArrowheads="1"/>
            </p:cNvSpPr>
            <p:nvPr/>
          </p:nvSpPr>
          <p:spPr bwMode="auto">
            <a:xfrm>
              <a:off x="5167" y="3082"/>
              <a:ext cx="19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3%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40" name="Rectangle 70"/>
            <p:cNvSpPr>
              <a:spLocks noChangeArrowheads="1"/>
            </p:cNvSpPr>
            <p:nvPr/>
          </p:nvSpPr>
          <p:spPr bwMode="auto">
            <a:xfrm>
              <a:off x="337" y="3242"/>
              <a:ext cx="14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300" b="1" dirty="0" smtClean="0">
                  <a:solidFill>
                    <a:srgbClr val="002060"/>
                  </a:solidFill>
                </a:rPr>
                <a:t>13.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41" name="Rectangle 71"/>
            <p:cNvSpPr>
              <a:spLocks noChangeArrowheads="1"/>
            </p:cNvSpPr>
            <p:nvPr/>
          </p:nvSpPr>
          <p:spPr bwMode="auto">
            <a:xfrm>
              <a:off x="958" y="3242"/>
              <a:ext cx="136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Адм Боханский р-н (ДСП)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42" name="Rectangle 72"/>
            <p:cNvSpPr>
              <a:spLocks noChangeArrowheads="1"/>
            </p:cNvSpPr>
            <p:nvPr/>
          </p:nvSpPr>
          <p:spPr bwMode="auto">
            <a:xfrm>
              <a:off x="3916" y="3242"/>
              <a:ext cx="31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512,0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43" name="Rectangle 73"/>
            <p:cNvSpPr>
              <a:spLocks noChangeArrowheads="1"/>
            </p:cNvSpPr>
            <p:nvPr/>
          </p:nvSpPr>
          <p:spPr bwMode="auto">
            <a:xfrm>
              <a:off x="4625" y="3242"/>
              <a:ext cx="31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512,0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44" name="Rectangle 74"/>
            <p:cNvSpPr>
              <a:spLocks noChangeArrowheads="1"/>
            </p:cNvSpPr>
            <p:nvPr/>
          </p:nvSpPr>
          <p:spPr bwMode="auto">
            <a:xfrm>
              <a:off x="5112" y="3242"/>
              <a:ext cx="31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100%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45" name="Rectangle 75"/>
            <p:cNvSpPr>
              <a:spLocks noChangeArrowheads="1"/>
            </p:cNvSpPr>
            <p:nvPr/>
          </p:nvSpPr>
          <p:spPr bwMode="auto">
            <a:xfrm>
              <a:off x="337" y="3402"/>
              <a:ext cx="14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300" b="1" dirty="0" smtClean="0">
                  <a:solidFill>
                    <a:srgbClr val="002060"/>
                  </a:solidFill>
                </a:rPr>
                <a:t>14.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46" name="Rectangle 76"/>
            <p:cNvSpPr>
              <a:spLocks noChangeArrowheads="1"/>
            </p:cNvSpPr>
            <p:nvPr/>
          </p:nvSpPr>
          <p:spPr bwMode="auto">
            <a:xfrm>
              <a:off x="958" y="3402"/>
              <a:ext cx="185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Адм Эхирит-Булагатский р-н (ДСП)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47" name="Rectangle 77"/>
            <p:cNvSpPr>
              <a:spLocks noChangeArrowheads="1"/>
            </p:cNvSpPr>
            <p:nvPr/>
          </p:nvSpPr>
          <p:spPr bwMode="auto">
            <a:xfrm>
              <a:off x="3916" y="3402"/>
              <a:ext cx="31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323,4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48" name="Rectangle 78"/>
            <p:cNvSpPr>
              <a:spLocks noChangeArrowheads="1"/>
            </p:cNvSpPr>
            <p:nvPr/>
          </p:nvSpPr>
          <p:spPr bwMode="auto">
            <a:xfrm>
              <a:off x="4625" y="3402"/>
              <a:ext cx="31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323,4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49" name="Rectangle 79"/>
            <p:cNvSpPr>
              <a:spLocks noChangeArrowheads="1"/>
            </p:cNvSpPr>
            <p:nvPr/>
          </p:nvSpPr>
          <p:spPr bwMode="auto">
            <a:xfrm>
              <a:off x="5112" y="3402"/>
              <a:ext cx="31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100%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50" name="Rectangle 80"/>
            <p:cNvSpPr>
              <a:spLocks noChangeArrowheads="1"/>
            </p:cNvSpPr>
            <p:nvPr/>
          </p:nvSpPr>
          <p:spPr bwMode="auto">
            <a:xfrm>
              <a:off x="958" y="3569"/>
              <a:ext cx="60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ВСЕГО МО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51" name="Rectangle 81"/>
            <p:cNvSpPr>
              <a:spLocks noChangeArrowheads="1"/>
            </p:cNvSpPr>
            <p:nvPr/>
          </p:nvSpPr>
          <p:spPr bwMode="auto">
            <a:xfrm>
              <a:off x="3629" y="3569"/>
              <a:ext cx="59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4 847 510,1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52" name="Rectangle 82"/>
            <p:cNvSpPr>
              <a:spLocks noChangeArrowheads="1"/>
            </p:cNvSpPr>
            <p:nvPr/>
          </p:nvSpPr>
          <p:spPr bwMode="auto">
            <a:xfrm>
              <a:off x="4338" y="3569"/>
              <a:ext cx="59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1 496 206,3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53" name="Rectangle 83"/>
            <p:cNvSpPr>
              <a:spLocks noChangeArrowheads="1"/>
            </p:cNvSpPr>
            <p:nvPr/>
          </p:nvSpPr>
          <p:spPr bwMode="auto">
            <a:xfrm>
              <a:off x="5135" y="3561"/>
              <a:ext cx="25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31%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54" name="Rectangle 84"/>
            <p:cNvSpPr>
              <a:spLocks noChangeArrowheads="1"/>
            </p:cNvSpPr>
            <p:nvPr/>
          </p:nvSpPr>
          <p:spPr bwMode="auto">
            <a:xfrm>
              <a:off x="249" y="1117"/>
              <a:ext cx="8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55" name="Rectangle 85"/>
            <p:cNvSpPr>
              <a:spLocks noChangeArrowheads="1"/>
            </p:cNvSpPr>
            <p:nvPr/>
          </p:nvSpPr>
          <p:spPr bwMode="auto">
            <a:xfrm>
              <a:off x="935" y="1117"/>
              <a:ext cx="8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56" name="Rectangle 86"/>
            <p:cNvSpPr>
              <a:spLocks noChangeArrowheads="1"/>
            </p:cNvSpPr>
            <p:nvPr/>
          </p:nvSpPr>
          <p:spPr bwMode="auto">
            <a:xfrm>
              <a:off x="3469" y="1117"/>
              <a:ext cx="8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57" name="Rectangle 87"/>
            <p:cNvSpPr>
              <a:spLocks noChangeArrowheads="1"/>
            </p:cNvSpPr>
            <p:nvPr/>
          </p:nvSpPr>
          <p:spPr bwMode="auto">
            <a:xfrm>
              <a:off x="4187" y="1117"/>
              <a:ext cx="8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58" name="Rectangle 88"/>
            <p:cNvSpPr>
              <a:spLocks noChangeArrowheads="1"/>
            </p:cNvSpPr>
            <p:nvPr/>
          </p:nvSpPr>
          <p:spPr bwMode="auto">
            <a:xfrm>
              <a:off x="4896" y="1117"/>
              <a:ext cx="8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59" name="Line 89"/>
            <p:cNvSpPr>
              <a:spLocks noChangeShapeType="1"/>
            </p:cNvSpPr>
            <p:nvPr/>
          </p:nvSpPr>
          <p:spPr bwMode="auto">
            <a:xfrm>
              <a:off x="257" y="1117"/>
              <a:ext cx="530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60" name="Rectangle 90"/>
            <p:cNvSpPr>
              <a:spLocks noChangeArrowheads="1"/>
            </p:cNvSpPr>
            <p:nvPr/>
          </p:nvSpPr>
          <p:spPr bwMode="auto">
            <a:xfrm>
              <a:off x="257" y="1117"/>
              <a:ext cx="530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61" name="Rectangle 91"/>
            <p:cNvSpPr>
              <a:spLocks noChangeArrowheads="1"/>
            </p:cNvSpPr>
            <p:nvPr/>
          </p:nvSpPr>
          <p:spPr bwMode="auto">
            <a:xfrm>
              <a:off x="5558" y="1117"/>
              <a:ext cx="8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62" name="Line 92"/>
            <p:cNvSpPr>
              <a:spLocks noChangeShapeType="1"/>
            </p:cNvSpPr>
            <p:nvPr/>
          </p:nvSpPr>
          <p:spPr bwMode="auto">
            <a:xfrm>
              <a:off x="257" y="1277"/>
              <a:ext cx="530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63" name="Rectangle 93"/>
            <p:cNvSpPr>
              <a:spLocks noChangeArrowheads="1"/>
            </p:cNvSpPr>
            <p:nvPr/>
          </p:nvSpPr>
          <p:spPr bwMode="auto">
            <a:xfrm>
              <a:off x="257" y="1277"/>
              <a:ext cx="530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64" name="Line 94"/>
            <p:cNvSpPr>
              <a:spLocks noChangeShapeType="1"/>
            </p:cNvSpPr>
            <p:nvPr/>
          </p:nvSpPr>
          <p:spPr bwMode="auto">
            <a:xfrm>
              <a:off x="257" y="1437"/>
              <a:ext cx="530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65" name="Rectangle 95"/>
            <p:cNvSpPr>
              <a:spLocks noChangeArrowheads="1"/>
            </p:cNvSpPr>
            <p:nvPr/>
          </p:nvSpPr>
          <p:spPr bwMode="auto">
            <a:xfrm>
              <a:off x="257" y="1437"/>
              <a:ext cx="530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66" name="Line 96"/>
            <p:cNvSpPr>
              <a:spLocks noChangeShapeType="1"/>
            </p:cNvSpPr>
            <p:nvPr/>
          </p:nvSpPr>
          <p:spPr bwMode="auto">
            <a:xfrm>
              <a:off x="257" y="1628"/>
              <a:ext cx="530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67" name="Rectangle 97"/>
            <p:cNvSpPr>
              <a:spLocks noChangeArrowheads="1"/>
            </p:cNvSpPr>
            <p:nvPr/>
          </p:nvSpPr>
          <p:spPr bwMode="auto">
            <a:xfrm>
              <a:off x="257" y="1628"/>
              <a:ext cx="530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68" name="Line 98"/>
            <p:cNvSpPr>
              <a:spLocks noChangeShapeType="1"/>
            </p:cNvSpPr>
            <p:nvPr/>
          </p:nvSpPr>
          <p:spPr bwMode="auto">
            <a:xfrm>
              <a:off x="257" y="1788"/>
              <a:ext cx="530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69" name="Rectangle 99"/>
            <p:cNvSpPr>
              <a:spLocks noChangeArrowheads="1"/>
            </p:cNvSpPr>
            <p:nvPr/>
          </p:nvSpPr>
          <p:spPr bwMode="auto">
            <a:xfrm>
              <a:off x="257" y="1788"/>
              <a:ext cx="530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70" name="Line 100"/>
            <p:cNvSpPr>
              <a:spLocks noChangeShapeType="1"/>
            </p:cNvSpPr>
            <p:nvPr/>
          </p:nvSpPr>
          <p:spPr bwMode="auto">
            <a:xfrm>
              <a:off x="257" y="1948"/>
              <a:ext cx="530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71" name="Rectangle 101"/>
            <p:cNvSpPr>
              <a:spLocks noChangeArrowheads="1"/>
            </p:cNvSpPr>
            <p:nvPr/>
          </p:nvSpPr>
          <p:spPr bwMode="auto">
            <a:xfrm>
              <a:off x="257" y="1948"/>
              <a:ext cx="530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72" name="Line 102"/>
            <p:cNvSpPr>
              <a:spLocks noChangeShapeType="1"/>
            </p:cNvSpPr>
            <p:nvPr/>
          </p:nvSpPr>
          <p:spPr bwMode="auto">
            <a:xfrm>
              <a:off x="257" y="2107"/>
              <a:ext cx="530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73" name="Rectangle 103"/>
            <p:cNvSpPr>
              <a:spLocks noChangeArrowheads="1"/>
            </p:cNvSpPr>
            <p:nvPr/>
          </p:nvSpPr>
          <p:spPr bwMode="auto">
            <a:xfrm>
              <a:off x="257" y="2107"/>
              <a:ext cx="530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74" name="Line 104"/>
            <p:cNvSpPr>
              <a:spLocks noChangeShapeType="1"/>
            </p:cNvSpPr>
            <p:nvPr/>
          </p:nvSpPr>
          <p:spPr bwMode="auto">
            <a:xfrm>
              <a:off x="257" y="2267"/>
              <a:ext cx="530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75" name="Rectangle 105"/>
            <p:cNvSpPr>
              <a:spLocks noChangeArrowheads="1"/>
            </p:cNvSpPr>
            <p:nvPr/>
          </p:nvSpPr>
          <p:spPr bwMode="auto">
            <a:xfrm>
              <a:off x="257" y="2267"/>
              <a:ext cx="530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76" name="Line 106"/>
            <p:cNvSpPr>
              <a:spLocks noChangeShapeType="1"/>
            </p:cNvSpPr>
            <p:nvPr/>
          </p:nvSpPr>
          <p:spPr bwMode="auto">
            <a:xfrm>
              <a:off x="257" y="2427"/>
              <a:ext cx="530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77" name="Rectangle 107"/>
            <p:cNvSpPr>
              <a:spLocks noChangeArrowheads="1"/>
            </p:cNvSpPr>
            <p:nvPr/>
          </p:nvSpPr>
          <p:spPr bwMode="auto">
            <a:xfrm>
              <a:off x="257" y="2427"/>
              <a:ext cx="530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78" name="Line 108"/>
            <p:cNvSpPr>
              <a:spLocks noChangeShapeType="1"/>
            </p:cNvSpPr>
            <p:nvPr/>
          </p:nvSpPr>
          <p:spPr bwMode="auto">
            <a:xfrm>
              <a:off x="257" y="2587"/>
              <a:ext cx="530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79" name="Rectangle 109"/>
            <p:cNvSpPr>
              <a:spLocks noChangeArrowheads="1"/>
            </p:cNvSpPr>
            <p:nvPr/>
          </p:nvSpPr>
          <p:spPr bwMode="auto">
            <a:xfrm>
              <a:off x="257" y="2587"/>
              <a:ext cx="530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80" name="Line 110"/>
            <p:cNvSpPr>
              <a:spLocks noChangeShapeType="1"/>
            </p:cNvSpPr>
            <p:nvPr/>
          </p:nvSpPr>
          <p:spPr bwMode="auto">
            <a:xfrm>
              <a:off x="257" y="2747"/>
              <a:ext cx="530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81" name="Rectangle 111"/>
            <p:cNvSpPr>
              <a:spLocks noChangeArrowheads="1"/>
            </p:cNvSpPr>
            <p:nvPr/>
          </p:nvSpPr>
          <p:spPr bwMode="auto">
            <a:xfrm>
              <a:off x="257" y="2747"/>
              <a:ext cx="530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82" name="Line 112"/>
            <p:cNvSpPr>
              <a:spLocks noChangeShapeType="1"/>
            </p:cNvSpPr>
            <p:nvPr/>
          </p:nvSpPr>
          <p:spPr bwMode="auto">
            <a:xfrm>
              <a:off x="257" y="2906"/>
              <a:ext cx="530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83" name="Rectangle 113"/>
            <p:cNvSpPr>
              <a:spLocks noChangeArrowheads="1"/>
            </p:cNvSpPr>
            <p:nvPr/>
          </p:nvSpPr>
          <p:spPr bwMode="auto">
            <a:xfrm>
              <a:off x="257" y="2906"/>
              <a:ext cx="530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84" name="Line 114"/>
            <p:cNvSpPr>
              <a:spLocks noChangeShapeType="1"/>
            </p:cNvSpPr>
            <p:nvPr/>
          </p:nvSpPr>
          <p:spPr bwMode="auto">
            <a:xfrm>
              <a:off x="257" y="3066"/>
              <a:ext cx="530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85" name="Rectangle 115"/>
            <p:cNvSpPr>
              <a:spLocks noChangeArrowheads="1"/>
            </p:cNvSpPr>
            <p:nvPr/>
          </p:nvSpPr>
          <p:spPr bwMode="auto">
            <a:xfrm>
              <a:off x="257" y="3066"/>
              <a:ext cx="530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86" name="Line 116"/>
            <p:cNvSpPr>
              <a:spLocks noChangeShapeType="1"/>
            </p:cNvSpPr>
            <p:nvPr/>
          </p:nvSpPr>
          <p:spPr bwMode="auto">
            <a:xfrm>
              <a:off x="257" y="3226"/>
              <a:ext cx="530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87" name="Rectangle 117"/>
            <p:cNvSpPr>
              <a:spLocks noChangeArrowheads="1"/>
            </p:cNvSpPr>
            <p:nvPr/>
          </p:nvSpPr>
          <p:spPr bwMode="auto">
            <a:xfrm>
              <a:off x="257" y="3226"/>
              <a:ext cx="530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88" name="Line 118"/>
            <p:cNvSpPr>
              <a:spLocks noChangeShapeType="1"/>
            </p:cNvSpPr>
            <p:nvPr/>
          </p:nvSpPr>
          <p:spPr bwMode="auto">
            <a:xfrm>
              <a:off x="257" y="3386"/>
              <a:ext cx="530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89" name="Rectangle 119"/>
            <p:cNvSpPr>
              <a:spLocks noChangeArrowheads="1"/>
            </p:cNvSpPr>
            <p:nvPr/>
          </p:nvSpPr>
          <p:spPr bwMode="auto">
            <a:xfrm>
              <a:off x="257" y="3386"/>
              <a:ext cx="530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90" name="Line 120"/>
            <p:cNvSpPr>
              <a:spLocks noChangeShapeType="1"/>
            </p:cNvSpPr>
            <p:nvPr/>
          </p:nvSpPr>
          <p:spPr bwMode="auto">
            <a:xfrm>
              <a:off x="257" y="3545"/>
              <a:ext cx="530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91" name="Rectangle 121"/>
            <p:cNvSpPr>
              <a:spLocks noChangeArrowheads="1"/>
            </p:cNvSpPr>
            <p:nvPr/>
          </p:nvSpPr>
          <p:spPr bwMode="auto">
            <a:xfrm>
              <a:off x="257" y="3545"/>
              <a:ext cx="530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92" name="Line 122"/>
            <p:cNvSpPr>
              <a:spLocks noChangeShapeType="1"/>
            </p:cNvSpPr>
            <p:nvPr/>
          </p:nvSpPr>
          <p:spPr bwMode="auto">
            <a:xfrm>
              <a:off x="249" y="1117"/>
              <a:ext cx="0" cy="259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93" name="Rectangle 123"/>
            <p:cNvSpPr>
              <a:spLocks noChangeArrowheads="1"/>
            </p:cNvSpPr>
            <p:nvPr/>
          </p:nvSpPr>
          <p:spPr bwMode="auto">
            <a:xfrm>
              <a:off x="249" y="1117"/>
              <a:ext cx="8" cy="259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94" name="Line 124"/>
            <p:cNvSpPr>
              <a:spLocks noChangeShapeType="1"/>
            </p:cNvSpPr>
            <p:nvPr/>
          </p:nvSpPr>
          <p:spPr bwMode="auto">
            <a:xfrm>
              <a:off x="935" y="1125"/>
              <a:ext cx="0" cy="2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95" name="Rectangle 125"/>
            <p:cNvSpPr>
              <a:spLocks noChangeArrowheads="1"/>
            </p:cNvSpPr>
            <p:nvPr/>
          </p:nvSpPr>
          <p:spPr bwMode="auto">
            <a:xfrm>
              <a:off x="935" y="1125"/>
              <a:ext cx="8" cy="25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96" name="Line 126"/>
            <p:cNvSpPr>
              <a:spLocks noChangeShapeType="1"/>
            </p:cNvSpPr>
            <p:nvPr/>
          </p:nvSpPr>
          <p:spPr bwMode="auto">
            <a:xfrm>
              <a:off x="3469" y="1125"/>
              <a:ext cx="0" cy="2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97" name="Rectangle 127"/>
            <p:cNvSpPr>
              <a:spLocks noChangeArrowheads="1"/>
            </p:cNvSpPr>
            <p:nvPr/>
          </p:nvSpPr>
          <p:spPr bwMode="auto">
            <a:xfrm>
              <a:off x="3469" y="1125"/>
              <a:ext cx="8" cy="25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98" name="Line 128"/>
            <p:cNvSpPr>
              <a:spLocks noChangeShapeType="1"/>
            </p:cNvSpPr>
            <p:nvPr/>
          </p:nvSpPr>
          <p:spPr bwMode="auto">
            <a:xfrm>
              <a:off x="4187" y="1125"/>
              <a:ext cx="0" cy="2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99" name="Rectangle 129"/>
            <p:cNvSpPr>
              <a:spLocks noChangeArrowheads="1"/>
            </p:cNvSpPr>
            <p:nvPr/>
          </p:nvSpPr>
          <p:spPr bwMode="auto">
            <a:xfrm>
              <a:off x="4187" y="1125"/>
              <a:ext cx="8" cy="25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00" name="Line 130"/>
            <p:cNvSpPr>
              <a:spLocks noChangeShapeType="1"/>
            </p:cNvSpPr>
            <p:nvPr/>
          </p:nvSpPr>
          <p:spPr bwMode="auto">
            <a:xfrm>
              <a:off x="4896" y="1125"/>
              <a:ext cx="0" cy="2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01" name="Rectangle 131"/>
            <p:cNvSpPr>
              <a:spLocks noChangeArrowheads="1"/>
            </p:cNvSpPr>
            <p:nvPr/>
          </p:nvSpPr>
          <p:spPr bwMode="auto">
            <a:xfrm>
              <a:off x="4896" y="1125"/>
              <a:ext cx="8" cy="25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02" name="Line 132"/>
            <p:cNvSpPr>
              <a:spLocks noChangeShapeType="1"/>
            </p:cNvSpPr>
            <p:nvPr/>
          </p:nvSpPr>
          <p:spPr bwMode="auto">
            <a:xfrm>
              <a:off x="257" y="3705"/>
              <a:ext cx="530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03" name="Rectangle 133"/>
            <p:cNvSpPr>
              <a:spLocks noChangeArrowheads="1"/>
            </p:cNvSpPr>
            <p:nvPr/>
          </p:nvSpPr>
          <p:spPr bwMode="auto">
            <a:xfrm>
              <a:off x="257" y="3705"/>
              <a:ext cx="530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04" name="Line 134"/>
            <p:cNvSpPr>
              <a:spLocks noChangeShapeType="1"/>
            </p:cNvSpPr>
            <p:nvPr/>
          </p:nvSpPr>
          <p:spPr bwMode="auto">
            <a:xfrm>
              <a:off x="5558" y="1125"/>
              <a:ext cx="0" cy="2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05" name="Rectangle 135"/>
            <p:cNvSpPr>
              <a:spLocks noChangeArrowheads="1"/>
            </p:cNvSpPr>
            <p:nvPr/>
          </p:nvSpPr>
          <p:spPr bwMode="auto">
            <a:xfrm>
              <a:off x="5558" y="1125"/>
              <a:ext cx="8" cy="25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06" name="Line 136"/>
            <p:cNvSpPr>
              <a:spLocks noChangeShapeType="1"/>
            </p:cNvSpPr>
            <p:nvPr/>
          </p:nvSpPr>
          <p:spPr bwMode="auto">
            <a:xfrm>
              <a:off x="249" y="371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07" name="Rectangle 137"/>
            <p:cNvSpPr>
              <a:spLocks noChangeArrowheads="1"/>
            </p:cNvSpPr>
            <p:nvPr/>
          </p:nvSpPr>
          <p:spPr bwMode="auto">
            <a:xfrm>
              <a:off x="249" y="3713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08" name="Line 138"/>
            <p:cNvSpPr>
              <a:spLocks noChangeShapeType="1"/>
            </p:cNvSpPr>
            <p:nvPr/>
          </p:nvSpPr>
          <p:spPr bwMode="auto">
            <a:xfrm>
              <a:off x="935" y="371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09" name="Rectangle 139"/>
            <p:cNvSpPr>
              <a:spLocks noChangeArrowheads="1"/>
            </p:cNvSpPr>
            <p:nvPr/>
          </p:nvSpPr>
          <p:spPr bwMode="auto">
            <a:xfrm>
              <a:off x="935" y="3713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10" name="Line 140"/>
            <p:cNvSpPr>
              <a:spLocks noChangeShapeType="1"/>
            </p:cNvSpPr>
            <p:nvPr/>
          </p:nvSpPr>
          <p:spPr bwMode="auto">
            <a:xfrm>
              <a:off x="3469" y="371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11" name="Rectangle 141"/>
            <p:cNvSpPr>
              <a:spLocks noChangeArrowheads="1"/>
            </p:cNvSpPr>
            <p:nvPr/>
          </p:nvSpPr>
          <p:spPr bwMode="auto">
            <a:xfrm>
              <a:off x="3469" y="3713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12" name="Line 142"/>
            <p:cNvSpPr>
              <a:spLocks noChangeShapeType="1"/>
            </p:cNvSpPr>
            <p:nvPr/>
          </p:nvSpPr>
          <p:spPr bwMode="auto">
            <a:xfrm>
              <a:off x="4187" y="371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13" name="Rectangle 143"/>
            <p:cNvSpPr>
              <a:spLocks noChangeArrowheads="1"/>
            </p:cNvSpPr>
            <p:nvPr/>
          </p:nvSpPr>
          <p:spPr bwMode="auto">
            <a:xfrm>
              <a:off x="4187" y="3713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14" name="Line 144"/>
            <p:cNvSpPr>
              <a:spLocks noChangeShapeType="1"/>
            </p:cNvSpPr>
            <p:nvPr/>
          </p:nvSpPr>
          <p:spPr bwMode="auto">
            <a:xfrm>
              <a:off x="4896" y="371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15" name="Rectangle 145"/>
            <p:cNvSpPr>
              <a:spLocks noChangeArrowheads="1"/>
            </p:cNvSpPr>
            <p:nvPr/>
          </p:nvSpPr>
          <p:spPr bwMode="auto">
            <a:xfrm>
              <a:off x="4896" y="3713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16" name="Line 146"/>
            <p:cNvSpPr>
              <a:spLocks noChangeShapeType="1"/>
            </p:cNvSpPr>
            <p:nvPr/>
          </p:nvSpPr>
          <p:spPr bwMode="auto">
            <a:xfrm>
              <a:off x="5558" y="371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17" name="Rectangle 147"/>
            <p:cNvSpPr>
              <a:spLocks noChangeArrowheads="1"/>
            </p:cNvSpPr>
            <p:nvPr/>
          </p:nvSpPr>
          <p:spPr bwMode="auto">
            <a:xfrm>
              <a:off x="5558" y="3713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18" name="Line 148"/>
            <p:cNvSpPr>
              <a:spLocks noChangeShapeType="1"/>
            </p:cNvSpPr>
            <p:nvPr/>
          </p:nvSpPr>
          <p:spPr bwMode="auto">
            <a:xfrm>
              <a:off x="5566" y="111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19" name="Rectangle 149"/>
            <p:cNvSpPr>
              <a:spLocks noChangeArrowheads="1"/>
            </p:cNvSpPr>
            <p:nvPr/>
          </p:nvSpPr>
          <p:spPr bwMode="auto">
            <a:xfrm>
              <a:off x="5566" y="1117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20" name="Line 150"/>
            <p:cNvSpPr>
              <a:spLocks noChangeShapeType="1"/>
            </p:cNvSpPr>
            <p:nvPr/>
          </p:nvSpPr>
          <p:spPr bwMode="auto">
            <a:xfrm>
              <a:off x="5566" y="127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21" name="Rectangle 151"/>
            <p:cNvSpPr>
              <a:spLocks noChangeArrowheads="1"/>
            </p:cNvSpPr>
            <p:nvPr/>
          </p:nvSpPr>
          <p:spPr bwMode="auto">
            <a:xfrm>
              <a:off x="5566" y="1277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22" name="Line 152"/>
            <p:cNvSpPr>
              <a:spLocks noChangeShapeType="1"/>
            </p:cNvSpPr>
            <p:nvPr/>
          </p:nvSpPr>
          <p:spPr bwMode="auto">
            <a:xfrm>
              <a:off x="5566" y="143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23" name="Rectangle 153"/>
            <p:cNvSpPr>
              <a:spLocks noChangeArrowheads="1"/>
            </p:cNvSpPr>
            <p:nvPr/>
          </p:nvSpPr>
          <p:spPr bwMode="auto">
            <a:xfrm>
              <a:off x="5566" y="1437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24" name="Line 154"/>
            <p:cNvSpPr>
              <a:spLocks noChangeShapeType="1"/>
            </p:cNvSpPr>
            <p:nvPr/>
          </p:nvSpPr>
          <p:spPr bwMode="auto">
            <a:xfrm>
              <a:off x="5566" y="162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25" name="Rectangle 155"/>
            <p:cNvSpPr>
              <a:spLocks noChangeArrowheads="1"/>
            </p:cNvSpPr>
            <p:nvPr/>
          </p:nvSpPr>
          <p:spPr bwMode="auto">
            <a:xfrm>
              <a:off x="5566" y="1628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26" name="Line 156"/>
            <p:cNvSpPr>
              <a:spLocks noChangeShapeType="1"/>
            </p:cNvSpPr>
            <p:nvPr/>
          </p:nvSpPr>
          <p:spPr bwMode="auto">
            <a:xfrm>
              <a:off x="5566" y="178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27" name="Rectangle 157"/>
            <p:cNvSpPr>
              <a:spLocks noChangeArrowheads="1"/>
            </p:cNvSpPr>
            <p:nvPr/>
          </p:nvSpPr>
          <p:spPr bwMode="auto">
            <a:xfrm>
              <a:off x="5566" y="1788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28" name="Line 158"/>
            <p:cNvSpPr>
              <a:spLocks noChangeShapeType="1"/>
            </p:cNvSpPr>
            <p:nvPr/>
          </p:nvSpPr>
          <p:spPr bwMode="auto">
            <a:xfrm>
              <a:off x="5566" y="19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29" name="Rectangle 159"/>
            <p:cNvSpPr>
              <a:spLocks noChangeArrowheads="1"/>
            </p:cNvSpPr>
            <p:nvPr/>
          </p:nvSpPr>
          <p:spPr bwMode="auto">
            <a:xfrm>
              <a:off x="5566" y="1948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30" name="Line 160"/>
            <p:cNvSpPr>
              <a:spLocks noChangeShapeType="1"/>
            </p:cNvSpPr>
            <p:nvPr/>
          </p:nvSpPr>
          <p:spPr bwMode="auto">
            <a:xfrm>
              <a:off x="5566" y="210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31" name="Rectangle 161"/>
            <p:cNvSpPr>
              <a:spLocks noChangeArrowheads="1"/>
            </p:cNvSpPr>
            <p:nvPr/>
          </p:nvSpPr>
          <p:spPr bwMode="auto">
            <a:xfrm>
              <a:off x="5566" y="2107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32" name="Line 162"/>
            <p:cNvSpPr>
              <a:spLocks noChangeShapeType="1"/>
            </p:cNvSpPr>
            <p:nvPr/>
          </p:nvSpPr>
          <p:spPr bwMode="auto">
            <a:xfrm>
              <a:off x="5566" y="22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33" name="Rectangle 163"/>
            <p:cNvSpPr>
              <a:spLocks noChangeArrowheads="1"/>
            </p:cNvSpPr>
            <p:nvPr/>
          </p:nvSpPr>
          <p:spPr bwMode="auto">
            <a:xfrm>
              <a:off x="5566" y="2267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34" name="Line 164"/>
            <p:cNvSpPr>
              <a:spLocks noChangeShapeType="1"/>
            </p:cNvSpPr>
            <p:nvPr/>
          </p:nvSpPr>
          <p:spPr bwMode="auto">
            <a:xfrm>
              <a:off x="5566" y="242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35" name="Rectangle 165"/>
            <p:cNvSpPr>
              <a:spLocks noChangeArrowheads="1"/>
            </p:cNvSpPr>
            <p:nvPr/>
          </p:nvSpPr>
          <p:spPr bwMode="auto">
            <a:xfrm>
              <a:off x="5566" y="2427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36" name="Line 166"/>
            <p:cNvSpPr>
              <a:spLocks noChangeShapeType="1"/>
            </p:cNvSpPr>
            <p:nvPr/>
          </p:nvSpPr>
          <p:spPr bwMode="auto">
            <a:xfrm>
              <a:off x="5566" y="258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37" name="Rectangle 167"/>
            <p:cNvSpPr>
              <a:spLocks noChangeArrowheads="1"/>
            </p:cNvSpPr>
            <p:nvPr/>
          </p:nvSpPr>
          <p:spPr bwMode="auto">
            <a:xfrm>
              <a:off x="5566" y="2587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38" name="Line 168"/>
            <p:cNvSpPr>
              <a:spLocks noChangeShapeType="1"/>
            </p:cNvSpPr>
            <p:nvPr/>
          </p:nvSpPr>
          <p:spPr bwMode="auto">
            <a:xfrm>
              <a:off x="5566" y="274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39" name="Rectangle 169"/>
            <p:cNvSpPr>
              <a:spLocks noChangeArrowheads="1"/>
            </p:cNvSpPr>
            <p:nvPr/>
          </p:nvSpPr>
          <p:spPr bwMode="auto">
            <a:xfrm>
              <a:off x="5566" y="2747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40" name="Line 170"/>
            <p:cNvSpPr>
              <a:spLocks noChangeShapeType="1"/>
            </p:cNvSpPr>
            <p:nvPr/>
          </p:nvSpPr>
          <p:spPr bwMode="auto">
            <a:xfrm>
              <a:off x="5566" y="290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41" name="Rectangle 171"/>
            <p:cNvSpPr>
              <a:spLocks noChangeArrowheads="1"/>
            </p:cNvSpPr>
            <p:nvPr/>
          </p:nvSpPr>
          <p:spPr bwMode="auto">
            <a:xfrm>
              <a:off x="5566" y="2906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42" name="Line 172"/>
            <p:cNvSpPr>
              <a:spLocks noChangeShapeType="1"/>
            </p:cNvSpPr>
            <p:nvPr/>
          </p:nvSpPr>
          <p:spPr bwMode="auto">
            <a:xfrm>
              <a:off x="5566" y="306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43" name="Rectangle 173"/>
            <p:cNvSpPr>
              <a:spLocks noChangeArrowheads="1"/>
            </p:cNvSpPr>
            <p:nvPr/>
          </p:nvSpPr>
          <p:spPr bwMode="auto">
            <a:xfrm>
              <a:off x="5566" y="3066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44" name="Line 174"/>
            <p:cNvSpPr>
              <a:spLocks noChangeShapeType="1"/>
            </p:cNvSpPr>
            <p:nvPr/>
          </p:nvSpPr>
          <p:spPr bwMode="auto">
            <a:xfrm>
              <a:off x="5566" y="322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45" name="Rectangle 175"/>
            <p:cNvSpPr>
              <a:spLocks noChangeArrowheads="1"/>
            </p:cNvSpPr>
            <p:nvPr/>
          </p:nvSpPr>
          <p:spPr bwMode="auto">
            <a:xfrm>
              <a:off x="5566" y="3226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46" name="Line 176"/>
            <p:cNvSpPr>
              <a:spLocks noChangeShapeType="1"/>
            </p:cNvSpPr>
            <p:nvPr/>
          </p:nvSpPr>
          <p:spPr bwMode="auto">
            <a:xfrm>
              <a:off x="5566" y="338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47" name="Rectangle 177"/>
            <p:cNvSpPr>
              <a:spLocks noChangeArrowheads="1"/>
            </p:cNvSpPr>
            <p:nvPr/>
          </p:nvSpPr>
          <p:spPr bwMode="auto">
            <a:xfrm>
              <a:off x="5566" y="3386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48" name="Line 178"/>
            <p:cNvSpPr>
              <a:spLocks noChangeShapeType="1"/>
            </p:cNvSpPr>
            <p:nvPr/>
          </p:nvSpPr>
          <p:spPr bwMode="auto">
            <a:xfrm>
              <a:off x="5566" y="354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49" name="Rectangle 179"/>
            <p:cNvSpPr>
              <a:spLocks noChangeArrowheads="1"/>
            </p:cNvSpPr>
            <p:nvPr/>
          </p:nvSpPr>
          <p:spPr bwMode="auto">
            <a:xfrm>
              <a:off x="5566" y="3545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50" name="Line 180"/>
            <p:cNvSpPr>
              <a:spLocks noChangeShapeType="1"/>
            </p:cNvSpPr>
            <p:nvPr/>
          </p:nvSpPr>
          <p:spPr bwMode="auto">
            <a:xfrm>
              <a:off x="5566" y="370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51" name="Rectangle 181"/>
            <p:cNvSpPr>
              <a:spLocks noChangeArrowheads="1"/>
            </p:cNvSpPr>
            <p:nvPr/>
          </p:nvSpPr>
          <p:spPr bwMode="auto">
            <a:xfrm>
              <a:off x="5566" y="3705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302949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76672"/>
            <a:ext cx="7391400" cy="792088"/>
          </a:xfrm>
        </p:spPr>
        <p:txBody>
          <a:bodyPr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Нарушения при формировании и исполнении бюджетов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Несоблюдение норм Бюджетного </a:t>
            </a:r>
            <a:r>
              <a:rPr lang="ru-RU" sz="1800" u="sng" dirty="0">
                <a:latin typeface="Times New Roman" pitchFamily="18" charset="0"/>
                <a:cs typeface="Times New Roman" pitchFamily="18" charset="0"/>
              </a:rPr>
              <a:t>кодекса РФ,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Указаний </a:t>
            </a:r>
            <a:r>
              <a:rPr lang="ru-RU" sz="1800" u="sng" dirty="0">
                <a:latin typeface="Times New Roman" pitchFamily="18" charset="0"/>
                <a:cs typeface="Times New Roman" pitchFamily="18" charset="0"/>
              </a:rPr>
              <a:t>о порядке применения бюджетной классификации Российской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Федерации: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124 035,0 тыс. рублей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бюджетные ассигнования  в 2014-2015 годах на строительство универсального спортивного комплекса предусмотрены по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коду вида расходов 600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«Предоставление субсидий бюджетным, автономным учреждениям и иным некоммерческим организациям» 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вместо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КВР 460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«Субсидии на осуществление капитальных вложений бюджетным и автономным учреждениям, государственным 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муниципальным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 унитарным предприятиям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»; 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57 339,8 тыс. рублей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бюджетные ассигнования на строительство физкультурно-оздоровительного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комплекса отражены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бюджете и исполнялись по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коду вида расходов 243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«Закупка товаров, работ, услуг в целях капитального ремонта государственного (муниципального) имущества» вместо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кода вида расходов 414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«Бюджетные инвестиции в объекты капитального строительства государственной (муниципальной) собственности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576EC-196D-4771-ABAE-4D97A6B9B951}" type="slidenum">
              <a:rPr lang="en-US" smtClean="0">
                <a:solidFill>
                  <a:srgbClr val="003366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37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Нормы  бюджетного законодательства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Статьи 78.1, 78.2, 79 Бюджетного кодекса РФ.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риказ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Минфина России от 01.07.2013 № 65н «Об утверждении Указаний о порядке применения бюджетной классификации Российской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Федерации», коды видов расходов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412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приобретение объектов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недвижимого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имущества;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414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объекты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капитального строительства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государственной (муниципальной)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собственности;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460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Субсидии бюджетным и автономным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учреждениям на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осуществление капитальных вложений в объекты капитального строительства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приобретение объектов недвижимого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имущества.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Минфина России N 02-02-05/65137, Минстроя России N 26484-ЮР/08 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17.12.2014 «По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вопросу применения законодательства РФ в связи с изменениями, внесенными Федеральным законом от 28.12.2013 N 418-ФЗ, установившим новый порядок осуществления капитальных вложений в объекты капитального строительства государственной (муниципальной)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собственности».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576EC-196D-4771-ABAE-4D97A6B9B951}" type="slidenum">
              <a:rPr lang="en-US" smtClean="0">
                <a:solidFill>
                  <a:srgbClr val="003366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967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Нарушения при формировании и исполнении бюджетов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исполнялись расходные обязательства, не связанные с решением вопросов органов местного самоуправления муниципального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района;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нарушения, связанные с  оплатой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труда;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несоблюдение бюджетного законодательства в части  финансового обеспечения бюджетных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учреждений;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аключение контрактов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суммы, превышающие доведенные лимиты  бюджетных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обязательств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нарушения  ведения бухгалтерского (бюджетного) учета, составления и представления бухгалтерской (финансовой) отчетности.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576EC-196D-4771-ABAE-4D97A6B9B951}" type="slidenum">
              <a:rPr lang="en-US" smtClean="0">
                <a:solidFill>
                  <a:srgbClr val="003366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182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Нецелевое использование бюджетных средств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306.4. БК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РФ: нецелевым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использованием бюджетных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средств признается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направление средств бюджета бюджетной системы РФ и оплата денежных обязательств в целях, не соответствующих полностью или частично целям, определенным законом (решением) о бюджете, сводной бюджетной росписью, бюджетной росписью, бюджетной сметой, договором (соглашением) либо иным документом, являющимся правовым основанием предоставления указанных средств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муниципальных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образованиях Иркутской области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нецелевое использование  выявлено 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сумму 8 433,7 тыс. рублей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Статья 15.14 КоАП РФ –административная ответственность за нецелевое использование бюджетных средств до 1,5 млн. рублей.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576EC-196D-4771-ABAE-4D97A6B9B951}" type="slidenum">
              <a:rPr lang="en-US" smtClean="0">
                <a:solidFill>
                  <a:srgbClr val="003366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407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Нарушение условий МБТ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ts val="3360"/>
              </a:lnSpc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обеспечено долевое финансирование из местного  бюджета в объеме, предусмотренном соглашением;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фактическая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численность работников администраций  превышала установленные нормативы,  либо численность муниципальных служащих администрации района  увеличивалась за счет сокращенной численности вспомогательного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персонала; превышены нормативы расходов на оплату труда.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Статья 139 Бюджетного кодекса РФ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Статья 306.8 Бюджетного кодекса РФ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Статья 15.15.3 КоАП РФ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576EC-196D-4771-ABAE-4D97A6B9B951}" type="slidenum">
              <a:rPr lang="en-US" smtClean="0">
                <a:solidFill>
                  <a:srgbClr val="003366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037468"/>
      </p:ext>
    </p:extLst>
  </p:cSld>
  <p:clrMapOvr>
    <a:masterClrMapping/>
  </p:clrMapOvr>
</p:sld>
</file>

<file path=ppt/theme/theme1.xml><?xml version="1.0" encoding="utf-8"?>
<a:theme xmlns:a="http://schemas.openxmlformats.org/drawingml/2006/main" name="cdb2004145gl1">
  <a:themeElements>
    <a:clrScheme name="sample 3">
      <a:dk1>
        <a:srgbClr val="003366"/>
      </a:dk1>
      <a:lt1>
        <a:srgbClr val="FFFFFF"/>
      </a:lt1>
      <a:dk2>
        <a:srgbClr val="99190B"/>
      </a:dk2>
      <a:lt2>
        <a:srgbClr val="DDDDDD"/>
      </a:lt2>
      <a:accent1>
        <a:srgbClr val="1F63AD"/>
      </a:accent1>
      <a:accent2>
        <a:srgbClr val="D28302"/>
      </a:accent2>
      <a:accent3>
        <a:srgbClr val="FFFFFF"/>
      </a:accent3>
      <a:accent4>
        <a:srgbClr val="002A56"/>
      </a:accent4>
      <a:accent5>
        <a:srgbClr val="ABB7D3"/>
      </a:accent5>
      <a:accent6>
        <a:srgbClr val="BE7602"/>
      </a:accent6>
      <a:hlink>
        <a:srgbClr val="3CA051"/>
      </a:hlink>
      <a:folHlink>
        <a:srgbClr val="97ADB5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40297B"/>
        </a:dk2>
        <a:lt2>
          <a:srgbClr val="DDDDDD"/>
        </a:lt2>
        <a:accent1>
          <a:srgbClr val="35978E"/>
        </a:accent1>
        <a:accent2>
          <a:srgbClr val="1E86E4"/>
        </a:accent2>
        <a:accent3>
          <a:srgbClr val="FFFFFF"/>
        </a:accent3>
        <a:accent4>
          <a:srgbClr val="000056"/>
        </a:accent4>
        <a:accent5>
          <a:srgbClr val="AEC9C6"/>
        </a:accent5>
        <a:accent6>
          <a:srgbClr val="1A79CF"/>
        </a:accent6>
        <a:hlink>
          <a:srgbClr val="9CAA32"/>
        </a:hlink>
        <a:folHlink>
          <a:srgbClr val="ACB3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66"/>
        </a:dk1>
        <a:lt1>
          <a:srgbClr val="FFFFFF"/>
        </a:lt1>
        <a:dk2>
          <a:srgbClr val="0F5ABD"/>
        </a:dk2>
        <a:lt2>
          <a:srgbClr val="DDDDDD"/>
        </a:lt2>
        <a:accent1>
          <a:srgbClr val="7061C9"/>
        </a:accent1>
        <a:accent2>
          <a:srgbClr val="53BB9B"/>
        </a:accent2>
        <a:accent3>
          <a:srgbClr val="FFFFFF"/>
        </a:accent3>
        <a:accent4>
          <a:srgbClr val="000056"/>
        </a:accent4>
        <a:accent5>
          <a:srgbClr val="BBB7E1"/>
        </a:accent5>
        <a:accent6>
          <a:srgbClr val="4AA98C"/>
        </a:accent6>
        <a:hlink>
          <a:srgbClr val="57B2D7"/>
        </a:hlink>
        <a:folHlink>
          <a:srgbClr val="BCC8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3366"/>
        </a:dk1>
        <a:lt1>
          <a:srgbClr val="FFFFFF"/>
        </a:lt1>
        <a:dk2>
          <a:srgbClr val="99190B"/>
        </a:dk2>
        <a:lt2>
          <a:srgbClr val="DDDDDD"/>
        </a:lt2>
        <a:accent1>
          <a:srgbClr val="1F63AD"/>
        </a:accent1>
        <a:accent2>
          <a:srgbClr val="D28302"/>
        </a:accent2>
        <a:accent3>
          <a:srgbClr val="FFFFFF"/>
        </a:accent3>
        <a:accent4>
          <a:srgbClr val="002A56"/>
        </a:accent4>
        <a:accent5>
          <a:srgbClr val="ABB7D3"/>
        </a:accent5>
        <a:accent6>
          <a:srgbClr val="BE7602"/>
        </a:accent6>
        <a:hlink>
          <a:srgbClr val="3CA051"/>
        </a:hlink>
        <a:folHlink>
          <a:srgbClr val="97ADB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db2004145gl1">
  <a:themeElements>
    <a:clrScheme name="sample 3">
      <a:dk1>
        <a:srgbClr val="003366"/>
      </a:dk1>
      <a:lt1>
        <a:srgbClr val="FFFFFF"/>
      </a:lt1>
      <a:dk2>
        <a:srgbClr val="99190B"/>
      </a:dk2>
      <a:lt2>
        <a:srgbClr val="DDDDDD"/>
      </a:lt2>
      <a:accent1>
        <a:srgbClr val="1F63AD"/>
      </a:accent1>
      <a:accent2>
        <a:srgbClr val="D28302"/>
      </a:accent2>
      <a:accent3>
        <a:srgbClr val="FFFFFF"/>
      </a:accent3>
      <a:accent4>
        <a:srgbClr val="002A56"/>
      </a:accent4>
      <a:accent5>
        <a:srgbClr val="ABB7D3"/>
      </a:accent5>
      <a:accent6>
        <a:srgbClr val="BE7602"/>
      </a:accent6>
      <a:hlink>
        <a:srgbClr val="3CA051"/>
      </a:hlink>
      <a:folHlink>
        <a:srgbClr val="97ADB5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40297B"/>
        </a:dk2>
        <a:lt2>
          <a:srgbClr val="DDDDDD"/>
        </a:lt2>
        <a:accent1>
          <a:srgbClr val="35978E"/>
        </a:accent1>
        <a:accent2>
          <a:srgbClr val="1E86E4"/>
        </a:accent2>
        <a:accent3>
          <a:srgbClr val="FFFFFF"/>
        </a:accent3>
        <a:accent4>
          <a:srgbClr val="000056"/>
        </a:accent4>
        <a:accent5>
          <a:srgbClr val="AEC9C6"/>
        </a:accent5>
        <a:accent6>
          <a:srgbClr val="1A79CF"/>
        </a:accent6>
        <a:hlink>
          <a:srgbClr val="9CAA32"/>
        </a:hlink>
        <a:folHlink>
          <a:srgbClr val="ACB3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66"/>
        </a:dk1>
        <a:lt1>
          <a:srgbClr val="FFFFFF"/>
        </a:lt1>
        <a:dk2>
          <a:srgbClr val="0F5ABD"/>
        </a:dk2>
        <a:lt2>
          <a:srgbClr val="DDDDDD"/>
        </a:lt2>
        <a:accent1>
          <a:srgbClr val="7061C9"/>
        </a:accent1>
        <a:accent2>
          <a:srgbClr val="53BB9B"/>
        </a:accent2>
        <a:accent3>
          <a:srgbClr val="FFFFFF"/>
        </a:accent3>
        <a:accent4>
          <a:srgbClr val="000056"/>
        </a:accent4>
        <a:accent5>
          <a:srgbClr val="BBB7E1"/>
        </a:accent5>
        <a:accent6>
          <a:srgbClr val="4AA98C"/>
        </a:accent6>
        <a:hlink>
          <a:srgbClr val="57B2D7"/>
        </a:hlink>
        <a:folHlink>
          <a:srgbClr val="BCC8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3366"/>
        </a:dk1>
        <a:lt1>
          <a:srgbClr val="FFFFFF"/>
        </a:lt1>
        <a:dk2>
          <a:srgbClr val="99190B"/>
        </a:dk2>
        <a:lt2>
          <a:srgbClr val="DDDDDD"/>
        </a:lt2>
        <a:accent1>
          <a:srgbClr val="1F63AD"/>
        </a:accent1>
        <a:accent2>
          <a:srgbClr val="D28302"/>
        </a:accent2>
        <a:accent3>
          <a:srgbClr val="FFFFFF"/>
        </a:accent3>
        <a:accent4>
          <a:srgbClr val="002A56"/>
        </a:accent4>
        <a:accent5>
          <a:srgbClr val="ABB7D3"/>
        </a:accent5>
        <a:accent6>
          <a:srgbClr val="BE7602"/>
        </a:accent6>
        <a:hlink>
          <a:srgbClr val="3CA051"/>
        </a:hlink>
        <a:folHlink>
          <a:srgbClr val="97ADB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db2004145gl1">
  <a:themeElements>
    <a:clrScheme name="sample 3">
      <a:dk1>
        <a:srgbClr val="003366"/>
      </a:dk1>
      <a:lt1>
        <a:srgbClr val="FFFFFF"/>
      </a:lt1>
      <a:dk2>
        <a:srgbClr val="99190B"/>
      </a:dk2>
      <a:lt2>
        <a:srgbClr val="DDDDDD"/>
      </a:lt2>
      <a:accent1>
        <a:srgbClr val="1F63AD"/>
      </a:accent1>
      <a:accent2>
        <a:srgbClr val="D28302"/>
      </a:accent2>
      <a:accent3>
        <a:srgbClr val="FFFFFF"/>
      </a:accent3>
      <a:accent4>
        <a:srgbClr val="002A56"/>
      </a:accent4>
      <a:accent5>
        <a:srgbClr val="ABB7D3"/>
      </a:accent5>
      <a:accent6>
        <a:srgbClr val="BE7602"/>
      </a:accent6>
      <a:hlink>
        <a:srgbClr val="3CA051"/>
      </a:hlink>
      <a:folHlink>
        <a:srgbClr val="97ADB5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40297B"/>
        </a:dk2>
        <a:lt2>
          <a:srgbClr val="DDDDDD"/>
        </a:lt2>
        <a:accent1>
          <a:srgbClr val="35978E"/>
        </a:accent1>
        <a:accent2>
          <a:srgbClr val="1E86E4"/>
        </a:accent2>
        <a:accent3>
          <a:srgbClr val="FFFFFF"/>
        </a:accent3>
        <a:accent4>
          <a:srgbClr val="000056"/>
        </a:accent4>
        <a:accent5>
          <a:srgbClr val="AEC9C6"/>
        </a:accent5>
        <a:accent6>
          <a:srgbClr val="1A79CF"/>
        </a:accent6>
        <a:hlink>
          <a:srgbClr val="9CAA32"/>
        </a:hlink>
        <a:folHlink>
          <a:srgbClr val="ACB3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66"/>
        </a:dk1>
        <a:lt1>
          <a:srgbClr val="FFFFFF"/>
        </a:lt1>
        <a:dk2>
          <a:srgbClr val="0F5ABD"/>
        </a:dk2>
        <a:lt2>
          <a:srgbClr val="DDDDDD"/>
        </a:lt2>
        <a:accent1>
          <a:srgbClr val="7061C9"/>
        </a:accent1>
        <a:accent2>
          <a:srgbClr val="53BB9B"/>
        </a:accent2>
        <a:accent3>
          <a:srgbClr val="FFFFFF"/>
        </a:accent3>
        <a:accent4>
          <a:srgbClr val="000056"/>
        </a:accent4>
        <a:accent5>
          <a:srgbClr val="BBB7E1"/>
        </a:accent5>
        <a:accent6>
          <a:srgbClr val="4AA98C"/>
        </a:accent6>
        <a:hlink>
          <a:srgbClr val="57B2D7"/>
        </a:hlink>
        <a:folHlink>
          <a:srgbClr val="BCC8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3366"/>
        </a:dk1>
        <a:lt1>
          <a:srgbClr val="FFFFFF"/>
        </a:lt1>
        <a:dk2>
          <a:srgbClr val="99190B"/>
        </a:dk2>
        <a:lt2>
          <a:srgbClr val="DDDDDD"/>
        </a:lt2>
        <a:accent1>
          <a:srgbClr val="1F63AD"/>
        </a:accent1>
        <a:accent2>
          <a:srgbClr val="D28302"/>
        </a:accent2>
        <a:accent3>
          <a:srgbClr val="FFFFFF"/>
        </a:accent3>
        <a:accent4>
          <a:srgbClr val="002A56"/>
        </a:accent4>
        <a:accent5>
          <a:srgbClr val="ABB7D3"/>
        </a:accent5>
        <a:accent6>
          <a:srgbClr val="BE7602"/>
        </a:accent6>
        <a:hlink>
          <a:srgbClr val="3CA051"/>
        </a:hlink>
        <a:folHlink>
          <a:srgbClr val="97ADB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2004</TotalTime>
  <Words>860</Words>
  <Application>Microsoft Office PowerPoint</Application>
  <PresentationFormat>Экран (4:3)</PresentationFormat>
  <Paragraphs>171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cdb2004145gl1</vt:lpstr>
      <vt:lpstr>1_cdb2004145gl1</vt:lpstr>
      <vt:lpstr>2_cdb2004145gl1</vt:lpstr>
      <vt:lpstr>О нарушениях  и недостатках, допускаемых  органами  местного самоуправления при  использовании бюджетных средств  (по итогам проверок за 2016 г.)</vt:lpstr>
      <vt:lpstr>Динамика показателей нарушений бюджетного законодательства за период 2012 – 2016 годов </vt:lpstr>
      <vt:lpstr>Группы нарушений, выявленных Контрольно-счетной палатой  Иркутской области за 2016 год</vt:lpstr>
      <vt:lpstr>Проверки бюджетов муниципальных образований  в  2016 году</vt:lpstr>
      <vt:lpstr>Нарушения при формировании и исполнении бюджетов</vt:lpstr>
      <vt:lpstr>Нормы  бюджетного законодательства</vt:lpstr>
      <vt:lpstr>Нарушения при формировании и исполнении бюджетов</vt:lpstr>
      <vt:lpstr>Нецелевое использование бюджетных средств</vt:lpstr>
      <vt:lpstr>Нарушение условий МБТ</vt:lpstr>
      <vt:lpstr>Меры реагирования</vt:lpstr>
      <vt:lpstr>СПАСИБО ЗА ВНИМАНИЕ 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Контрольно-счетная палата ИО</dc:title>
  <dc:creator>Степанов Евгений</dc:creator>
  <cp:lastModifiedBy>Мулярова Лариса</cp:lastModifiedBy>
  <cp:revision>148</cp:revision>
  <cp:lastPrinted>2016-02-12T01:32:04Z</cp:lastPrinted>
  <dcterms:created xsi:type="dcterms:W3CDTF">2015-02-06T03:25:27Z</dcterms:created>
  <dcterms:modified xsi:type="dcterms:W3CDTF">2017-02-28T09:34:33Z</dcterms:modified>
</cp:coreProperties>
</file>